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6858000" cy="9906000" type="A4"/>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BFFFF"/>
    <a:srgbClr val="66FFFF"/>
    <a:srgbClr val="BFE2EB"/>
    <a:srgbClr val="A0CDFE"/>
    <a:srgbClr val="CDEFEC"/>
    <a:srgbClr val="C2E3EC"/>
    <a:srgbClr val="44B0FA"/>
    <a:srgbClr val="B5420F"/>
    <a:srgbClr val="99600B"/>
    <a:srgbClr val="E68F10"/>
  </p:clrMru>
</p:presentationPr>
</file>

<file path=ppt/tableStyles.xml><?xml version="1.0" encoding="utf-8"?>
<a:tblStyleLst xmlns:a="http://schemas.openxmlformats.org/drawingml/2006/main" def="{5C22544A-7EE6-4342-B048-85BDC9FD1C3A}">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816" y="300"/>
      </p:cViewPr>
      <p:guideLst>
        <p:guide orient="horz" pos="312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1FDEEBCD-359D-41ED-BE31-5634ACFE4394}" type="datetimeFigureOut">
              <a:rPr kumimoji="1" lang="ja-JP" altLang="en-US" smtClean="0"/>
              <a:pPr/>
              <a:t>2013/6/13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F890C8F-C5F0-4E4B-985B-A896BA56DB6C}"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FDEEBCD-359D-41ED-BE31-5634ACFE4394}" type="datetimeFigureOut">
              <a:rPr kumimoji="1" lang="ja-JP" altLang="en-US" smtClean="0"/>
              <a:pPr/>
              <a:t>2013/6/13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F890C8F-C5F0-4E4B-985B-A896BA56DB6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2900" y="396700"/>
            <a:ext cx="4514850" cy="8452203"/>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FDEEBCD-359D-41ED-BE31-5634ACFE4394}" type="datetimeFigureOut">
              <a:rPr kumimoji="1" lang="ja-JP" altLang="en-US" smtClean="0"/>
              <a:pPr/>
              <a:t>2013/6/13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F890C8F-C5F0-4E4B-985B-A896BA56DB6C}"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FDEEBCD-359D-41ED-BE31-5634ACFE4394}" type="datetimeFigureOut">
              <a:rPr kumimoji="1" lang="ja-JP" altLang="en-US" smtClean="0"/>
              <a:pPr/>
              <a:t>2013/6/13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F890C8F-C5F0-4E4B-985B-A896BA56DB6C}"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1FDEEBCD-359D-41ED-BE31-5634ACFE4394}" type="datetimeFigureOut">
              <a:rPr kumimoji="1" lang="ja-JP" altLang="en-US" smtClean="0"/>
              <a:pPr/>
              <a:t>2013/6/13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F890C8F-C5F0-4E4B-985B-A896BA56DB6C}"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1FDEEBCD-359D-41ED-BE31-5634ACFE4394}" type="datetimeFigureOut">
              <a:rPr kumimoji="1" lang="ja-JP" altLang="en-US" smtClean="0"/>
              <a:pPr/>
              <a:t>2013/6/13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F890C8F-C5F0-4E4B-985B-A896BA56DB6C}"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1FDEEBCD-359D-41ED-BE31-5634ACFE4394}" type="datetimeFigureOut">
              <a:rPr kumimoji="1" lang="ja-JP" altLang="en-US" smtClean="0"/>
              <a:pPr/>
              <a:t>2013/6/13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2F890C8F-C5F0-4E4B-985B-A896BA56DB6C}"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1FDEEBCD-359D-41ED-BE31-5634ACFE4394}" type="datetimeFigureOut">
              <a:rPr kumimoji="1" lang="ja-JP" altLang="en-US" smtClean="0"/>
              <a:pPr/>
              <a:t>2013/6/13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2F890C8F-C5F0-4E4B-985B-A896BA56DB6C}"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1FDEEBCD-359D-41ED-BE31-5634ACFE4394}" type="datetimeFigureOut">
              <a:rPr kumimoji="1" lang="ja-JP" altLang="en-US" smtClean="0"/>
              <a:pPr/>
              <a:t>2013/6/13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2F890C8F-C5F0-4E4B-985B-A896BA56DB6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1FDEEBCD-359D-41ED-BE31-5634ACFE4394}" type="datetimeFigureOut">
              <a:rPr kumimoji="1" lang="ja-JP" altLang="en-US" smtClean="0"/>
              <a:pPr/>
              <a:t>2013/6/13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F890C8F-C5F0-4E4B-985B-A896BA56DB6C}"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1FDEEBCD-359D-41ED-BE31-5634ACFE4394}" type="datetimeFigureOut">
              <a:rPr kumimoji="1" lang="ja-JP" altLang="en-US" smtClean="0"/>
              <a:pPr/>
              <a:t>2013/6/13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F890C8F-C5F0-4E4B-985B-A896BA56DB6C}"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1FDEEBCD-359D-41ED-BE31-5634ACFE4394}" type="datetimeFigureOut">
              <a:rPr kumimoji="1" lang="ja-JP" altLang="en-US" smtClean="0"/>
              <a:pPr/>
              <a:t>2013/6/13</a:t>
            </a:fld>
            <a:endParaRPr kumimoji="1" lang="ja-JP" altLang="en-US"/>
          </a:p>
        </p:txBody>
      </p:sp>
      <p:sp>
        <p:nvSpPr>
          <p:cNvPr id="5" name="フッター プレースホルダ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2F890C8F-C5F0-4E4B-985B-A896BA56DB6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1484784" y="4592960"/>
            <a:ext cx="3888432" cy="1296144"/>
          </a:xfrm>
          <a:prstGeom prst="rect">
            <a:avLst/>
          </a:prstGeom>
          <a:solidFill>
            <a:srgbClr val="ABFFFF"/>
          </a:solidFill>
          <a:ln w="6350"/>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a:p>
        </p:txBody>
      </p:sp>
      <p:graphicFrame>
        <p:nvGraphicFramePr>
          <p:cNvPr id="4" name="表 3"/>
          <p:cNvGraphicFramePr>
            <a:graphicFrameLocks noGrp="1"/>
          </p:cNvGraphicFramePr>
          <p:nvPr/>
        </p:nvGraphicFramePr>
        <p:xfrm>
          <a:off x="1700808" y="4647824"/>
          <a:ext cx="3816424" cy="1241280"/>
        </p:xfrm>
        <a:graphic>
          <a:graphicData uri="http://schemas.openxmlformats.org/drawingml/2006/table">
            <a:tbl>
              <a:tblPr>
                <a:effectLst>
                  <a:innerShdw blurRad="114300">
                    <a:prstClr val="black"/>
                  </a:innerShdw>
                </a:effectLst>
              </a:tblPr>
              <a:tblGrid>
                <a:gridCol w="1512168"/>
                <a:gridCol w="2304256"/>
              </a:tblGrid>
              <a:tr h="144000">
                <a:tc gridSpan="2">
                  <a:txBody>
                    <a:bodyPr/>
                    <a:lstStyle/>
                    <a:p>
                      <a:pPr marL="0" marR="0" indent="0" algn="l" defTabSz="914400" rtl="0" eaLnBrk="1" fontAlgn="auto" latinLnBrk="0" hangingPunct="1">
                        <a:lnSpc>
                          <a:spcPct val="100000"/>
                        </a:lnSpc>
                        <a:spcBef>
                          <a:spcPts val="600"/>
                        </a:spcBef>
                        <a:spcAft>
                          <a:spcPts val="0"/>
                        </a:spcAft>
                        <a:buClrTx/>
                        <a:buSzTx/>
                        <a:buFontTx/>
                        <a:buNone/>
                        <a:tabLst/>
                        <a:defRPr/>
                      </a:pPr>
                      <a:r>
                        <a:rPr lang="ja-JP" altLang="en-US" sz="900" b="1" kern="0" dirty="0" smtClean="0">
                          <a:solidFill>
                            <a:schemeClr val="tx1"/>
                          </a:solidFill>
                          <a:latin typeface="AR Pゴシック体M" pitchFamily="50" charset="-128"/>
                          <a:ea typeface="AR Pゴシック体M" pitchFamily="50" charset="-128"/>
                          <a:cs typeface="メイリオ"/>
                        </a:rPr>
                        <a:t>　　　　　　</a:t>
                      </a:r>
                      <a:r>
                        <a:rPr lang="ja-JP" altLang="ja-JP" sz="900" b="1" kern="0" dirty="0" smtClean="0">
                          <a:solidFill>
                            <a:schemeClr val="tx1"/>
                          </a:solidFill>
                          <a:latin typeface="AR Pゴシック体M" pitchFamily="50" charset="-128"/>
                          <a:ea typeface="AR Pゴシック体M" pitchFamily="50" charset="-128"/>
                          <a:cs typeface="メイリオ"/>
                        </a:rPr>
                        <a:t>目指すべき高業績企業の定義</a:t>
                      </a:r>
                      <a:endParaRPr lang="en-US" altLang="ja-JP" sz="900" b="1" kern="0" dirty="0" smtClean="0">
                        <a:solidFill>
                          <a:schemeClr val="tx1"/>
                        </a:solidFill>
                        <a:latin typeface="AR Pゴシック体M" pitchFamily="50" charset="-128"/>
                        <a:ea typeface="AR Pゴシック体M" pitchFamily="50" charset="-128"/>
                        <a:cs typeface="メイリオ"/>
                      </a:endParaRPr>
                    </a:p>
                  </a:txBody>
                  <a:tcPr marL="62865" marR="6286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indent="0" algn="just">
                        <a:lnSpc>
                          <a:spcPct val="100000"/>
                        </a:lnSpc>
                        <a:spcAft>
                          <a:spcPts val="360"/>
                        </a:spcAft>
                      </a:pPr>
                      <a:endParaRPr lang="ja-JP" sz="1050" kern="100" dirty="0">
                        <a:latin typeface="AR Pゴシック体M" pitchFamily="50" charset="-128"/>
                        <a:ea typeface="AR Pゴシック体M" pitchFamily="50" charset="-128"/>
                        <a:cs typeface="Times New Roman"/>
                      </a:endParaRPr>
                    </a:p>
                  </a:txBody>
                  <a:tcPr marL="62865" marR="6286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gradFill flip="none" rotWithShape="1">
                      <a:gsLst>
                        <a:gs pos="0">
                          <a:schemeClr val="bg1"/>
                        </a:gs>
                        <a:gs pos="50000">
                          <a:schemeClr val="bg1"/>
                        </a:gs>
                        <a:gs pos="100000">
                          <a:schemeClr val="bg2">
                            <a:lumMod val="90000"/>
                          </a:schemeClr>
                        </a:gs>
                      </a:gsLst>
                      <a:path path="circle">
                        <a:fillToRect l="50000" t="50000" r="50000" b="50000"/>
                      </a:path>
                      <a:tileRect/>
                    </a:gradFill>
                  </a:tcPr>
                </a:tc>
              </a:tr>
              <a:tr h="144000">
                <a:tc>
                  <a:txBody>
                    <a:bodyPr/>
                    <a:lstStyle/>
                    <a:p>
                      <a:pPr marL="0" indent="0" algn="l">
                        <a:lnSpc>
                          <a:spcPct val="100000"/>
                        </a:lnSpc>
                        <a:spcBef>
                          <a:spcPts val="600"/>
                        </a:spcBef>
                        <a:spcAft>
                          <a:spcPts val="0"/>
                        </a:spcAft>
                      </a:pPr>
                      <a:r>
                        <a:rPr lang="ja-JP" sz="900" kern="100" dirty="0" smtClean="0">
                          <a:latin typeface="AR Pゴシック体M" pitchFamily="50" charset="-128"/>
                          <a:ea typeface="AR Pゴシック体M" pitchFamily="50" charset="-128"/>
                          <a:cs typeface="Times New Roman"/>
                        </a:rPr>
                        <a:t>１</a:t>
                      </a:r>
                      <a:r>
                        <a:rPr lang="ja-JP" altLang="en-US" sz="900" kern="100" dirty="0" smtClean="0">
                          <a:latin typeface="AR Pゴシック体M" pitchFamily="50" charset="-128"/>
                          <a:ea typeface="AR Pゴシック体M" pitchFamily="50" charset="-128"/>
                          <a:cs typeface="Times New Roman"/>
                        </a:rPr>
                        <a:t>．</a:t>
                      </a:r>
                      <a:r>
                        <a:rPr lang="ja-JP" sz="900" kern="100" dirty="0" smtClean="0">
                          <a:latin typeface="AR Pゴシック体M" pitchFamily="50" charset="-128"/>
                          <a:ea typeface="AR Pゴシック体M" pitchFamily="50" charset="-128"/>
                          <a:cs typeface="Times New Roman"/>
                        </a:rPr>
                        <a:t>営業</a:t>
                      </a:r>
                      <a:r>
                        <a:rPr lang="ja-JP" altLang="en-US" sz="900" kern="100" dirty="0" smtClean="0">
                          <a:latin typeface="AR Pゴシック体M" pitchFamily="50" charset="-128"/>
                          <a:ea typeface="AR Pゴシック体M" pitchFamily="50" charset="-128"/>
                          <a:cs typeface="Times New Roman"/>
                        </a:rPr>
                        <a:t>利益率</a:t>
                      </a:r>
                      <a:r>
                        <a:rPr lang="en-US" altLang="ja-JP" sz="900" kern="100" dirty="0" smtClean="0">
                          <a:latin typeface="AR Pゴシック体M" pitchFamily="50" charset="-128"/>
                          <a:ea typeface="AR Pゴシック体M" pitchFamily="50" charset="-128"/>
                          <a:cs typeface="Times New Roman"/>
                        </a:rPr>
                        <a:t/>
                      </a:r>
                      <a:br>
                        <a:rPr lang="en-US" altLang="ja-JP" sz="900" kern="100" dirty="0" smtClean="0">
                          <a:latin typeface="AR Pゴシック体M" pitchFamily="50" charset="-128"/>
                          <a:ea typeface="AR Pゴシック体M" pitchFamily="50" charset="-128"/>
                          <a:cs typeface="Times New Roman"/>
                        </a:rPr>
                      </a:br>
                      <a:r>
                        <a:rPr lang="ja-JP" sz="900" kern="100" dirty="0" smtClean="0">
                          <a:latin typeface="AR Pゴシック体M" pitchFamily="50" charset="-128"/>
                          <a:ea typeface="AR Pゴシック体M" pitchFamily="50" charset="-128"/>
                          <a:cs typeface="Times New Roman"/>
                        </a:rPr>
                        <a:t>２</a:t>
                      </a:r>
                      <a:r>
                        <a:rPr lang="ja-JP" altLang="en-US" sz="900" kern="100" dirty="0" smtClean="0">
                          <a:latin typeface="AR Pゴシック体M" pitchFamily="50" charset="-128"/>
                          <a:ea typeface="AR Pゴシック体M" pitchFamily="50" charset="-128"/>
                          <a:cs typeface="Times New Roman"/>
                        </a:rPr>
                        <a:t>．</a:t>
                      </a:r>
                      <a:r>
                        <a:rPr lang="ja-JP" sz="900" kern="100" dirty="0" smtClean="0">
                          <a:latin typeface="AR Pゴシック体M" pitchFamily="50" charset="-128"/>
                          <a:ea typeface="AR Pゴシック体M" pitchFamily="50" charset="-128"/>
                          <a:cs typeface="Times New Roman"/>
                        </a:rPr>
                        <a:t>自己</a:t>
                      </a:r>
                      <a:r>
                        <a:rPr lang="ja-JP" sz="900" kern="100" dirty="0">
                          <a:latin typeface="AR Pゴシック体M" pitchFamily="50" charset="-128"/>
                          <a:ea typeface="AR Pゴシック体M" pitchFamily="50" charset="-128"/>
                          <a:cs typeface="Times New Roman"/>
                        </a:rPr>
                        <a:t>資本</a:t>
                      </a:r>
                      <a:r>
                        <a:rPr lang="ja-JP" sz="900" kern="100" dirty="0" smtClean="0">
                          <a:latin typeface="AR Pゴシック体M" pitchFamily="50" charset="-128"/>
                          <a:ea typeface="AR Pゴシック体M" pitchFamily="50" charset="-128"/>
                          <a:cs typeface="Times New Roman"/>
                        </a:rPr>
                        <a:t>比率</a:t>
                      </a:r>
                      <a:r>
                        <a:rPr lang="ja-JP" altLang="en-US" sz="900" kern="100" dirty="0" smtClean="0">
                          <a:latin typeface="AR Pゴシック体M" pitchFamily="50" charset="-128"/>
                          <a:ea typeface="AR Pゴシック体M" pitchFamily="50" charset="-128"/>
                          <a:cs typeface="Times New Roman"/>
                        </a:rPr>
                        <a:t>　</a:t>
                      </a:r>
                      <a:r>
                        <a:rPr lang="en-US" altLang="ja-JP" sz="900" kern="100" dirty="0" smtClean="0">
                          <a:latin typeface="AR Pゴシック体M" pitchFamily="50" charset="-128"/>
                          <a:ea typeface="AR Pゴシック体M" pitchFamily="50" charset="-128"/>
                          <a:cs typeface="Times New Roman"/>
                        </a:rPr>
                        <a:t/>
                      </a:r>
                      <a:br>
                        <a:rPr lang="en-US" altLang="ja-JP" sz="900" kern="100" dirty="0" smtClean="0">
                          <a:latin typeface="AR Pゴシック体M" pitchFamily="50" charset="-128"/>
                          <a:ea typeface="AR Pゴシック体M" pitchFamily="50" charset="-128"/>
                          <a:cs typeface="Times New Roman"/>
                        </a:rPr>
                      </a:br>
                      <a:r>
                        <a:rPr lang="ja-JP" sz="900" kern="100" dirty="0" smtClean="0">
                          <a:latin typeface="AR Pゴシック体M" pitchFamily="50" charset="-128"/>
                          <a:ea typeface="AR Pゴシック体M" pitchFamily="50" charset="-128"/>
                          <a:cs typeface="Times New Roman"/>
                        </a:rPr>
                        <a:t>３</a:t>
                      </a:r>
                      <a:r>
                        <a:rPr lang="ja-JP" altLang="en-US" sz="900" kern="100" dirty="0" smtClean="0">
                          <a:latin typeface="AR Pゴシック体M" pitchFamily="50" charset="-128"/>
                          <a:ea typeface="AR Pゴシック体M" pitchFamily="50" charset="-128"/>
                          <a:cs typeface="Times New Roman"/>
                        </a:rPr>
                        <a:t>．</a:t>
                      </a:r>
                      <a:r>
                        <a:rPr lang="ja-JP" sz="900" kern="100" dirty="0" smtClean="0">
                          <a:latin typeface="AR Pゴシック体M" pitchFamily="50" charset="-128"/>
                          <a:ea typeface="AR Pゴシック体M" pitchFamily="50" charset="-128"/>
                          <a:cs typeface="Times New Roman"/>
                        </a:rPr>
                        <a:t>手許</a:t>
                      </a:r>
                      <a:r>
                        <a:rPr lang="ja-JP" sz="900" kern="100" dirty="0">
                          <a:latin typeface="AR Pゴシック体M" pitchFamily="50" charset="-128"/>
                          <a:ea typeface="AR Pゴシック体M" pitchFamily="50" charset="-128"/>
                          <a:cs typeface="Times New Roman"/>
                        </a:rPr>
                        <a:t>資金</a:t>
                      </a:r>
                      <a:r>
                        <a:rPr lang="ja-JP" sz="900" kern="100" dirty="0" smtClean="0">
                          <a:latin typeface="AR Pゴシック体M" pitchFamily="50" charset="-128"/>
                          <a:ea typeface="AR Pゴシック体M" pitchFamily="50" charset="-128"/>
                          <a:cs typeface="Times New Roman"/>
                        </a:rPr>
                        <a:t>流動性</a:t>
                      </a:r>
                      <a:r>
                        <a:rPr lang="ja-JP" altLang="en-US" sz="900" kern="100" dirty="0" smtClean="0">
                          <a:latin typeface="AR Pゴシック体M" pitchFamily="50" charset="-128"/>
                          <a:ea typeface="AR Pゴシック体M" pitchFamily="50" charset="-128"/>
                          <a:cs typeface="Times New Roman"/>
                        </a:rPr>
                        <a:t>　</a:t>
                      </a:r>
                      <a:r>
                        <a:rPr lang="en-US" altLang="ja-JP" sz="900" kern="100" dirty="0" smtClean="0">
                          <a:latin typeface="AR Pゴシック体M" pitchFamily="50" charset="-128"/>
                          <a:ea typeface="AR Pゴシック体M" pitchFamily="50" charset="-128"/>
                          <a:cs typeface="Times New Roman"/>
                        </a:rPr>
                        <a:t/>
                      </a:r>
                      <a:br>
                        <a:rPr lang="en-US" altLang="ja-JP" sz="900" kern="100" dirty="0" smtClean="0">
                          <a:latin typeface="AR Pゴシック体M" pitchFamily="50" charset="-128"/>
                          <a:ea typeface="AR Pゴシック体M" pitchFamily="50" charset="-128"/>
                          <a:cs typeface="Times New Roman"/>
                        </a:rPr>
                      </a:br>
                      <a:r>
                        <a:rPr lang="ja-JP" sz="900" kern="100" dirty="0" smtClean="0">
                          <a:latin typeface="AR Pゴシック体M" pitchFamily="50" charset="-128"/>
                          <a:ea typeface="AR Pゴシック体M" pitchFamily="50" charset="-128"/>
                          <a:cs typeface="Times New Roman"/>
                        </a:rPr>
                        <a:t>４</a:t>
                      </a:r>
                      <a:r>
                        <a:rPr lang="ja-JP" altLang="en-US" sz="900" kern="100" dirty="0" smtClean="0">
                          <a:latin typeface="AR Pゴシック体M" pitchFamily="50" charset="-128"/>
                          <a:ea typeface="AR Pゴシック体M" pitchFamily="50" charset="-128"/>
                          <a:cs typeface="Times New Roman"/>
                        </a:rPr>
                        <a:t>．</a:t>
                      </a:r>
                      <a:r>
                        <a:rPr lang="ja-JP" sz="900" kern="100" dirty="0" smtClean="0">
                          <a:latin typeface="AR Pゴシック体M" pitchFamily="50" charset="-128"/>
                          <a:ea typeface="AR Pゴシック体M" pitchFamily="50" charset="-128"/>
                          <a:cs typeface="Times New Roman"/>
                        </a:rPr>
                        <a:t>１</a:t>
                      </a:r>
                      <a:r>
                        <a:rPr lang="ja-JP" sz="900" kern="100" dirty="0">
                          <a:latin typeface="AR Pゴシック体M" pitchFamily="50" charset="-128"/>
                          <a:ea typeface="AR Pゴシック体M" pitchFamily="50" charset="-128"/>
                          <a:cs typeface="Times New Roman"/>
                        </a:rPr>
                        <a:t>人当り限界</a:t>
                      </a:r>
                      <a:r>
                        <a:rPr lang="ja-JP" sz="900" kern="100" dirty="0" smtClean="0">
                          <a:latin typeface="AR Pゴシック体M" pitchFamily="50" charset="-128"/>
                          <a:ea typeface="AR Pゴシック体M" pitchFamily="50" charset="-128"/>
                          <a:cs typeface="Times New Roman"/>
                        </a:rPr>
                        <a:t>利益</a:t>
                      </a:r>
                      <a:r>
                        <a:rPr lang="en-US" altLang="ja-JP" sz="900" kern="100" dirty="0" smtClean="0">
                          <a:latin typeface="AR Pゴシック体M" pitchFamily="50" charset="-128"/>
                          <a:ea typeface="AR Pゴシック体M" pitchFamily="50" charset="-128"/>
                          <a:cs typeface="Times New Roman"/>
                        </a:rPr>
                        <a:t/>
                      </a:r>
                      <a:br>
                        <a:rPr lang="en-US" altLang="ja-JP" sz="900" kern="100" dirty="0" smtClean="0">
                          <a:latin typeface="AR Pゴシック体M" pitchFamily="50" charset="-128"/>
                          <a:ea typeface="AR Pゴシック体M" pitchFamily="50" charset="-128"/>
                          <a:cs typeface="Times New Roman"/>
                        </a:rPr>
                      </a:br>
                      <a:r>
                        <a:rPr lang="ja-JP" sz="900" kern="100" dirty="0" smtClean="0">
                          <a:latin typeface="AR Pゴシック体M" pitchFamily="50" charset="-128"/>
                          <a:ea typeface="AR Pゴシック体M" pitchFamily="50" charset="-128"/>
                          <a:cs typeface="Times New Roman"/>
                        </a:rPr>
                        <a:t>５</a:t>
                      </a:r>
                      <a:r>
                        <a:rPr lang="ja-JP" altLang="en-US" sz="900" kern="100" dirty="0" smtClean="0">
                          <a:latin typeface="AR Pゴシック体M" pitchFamily="50" charset="-128"/>
                          <a:ea typeface="AR Pゴシック体M" pitchFamily="50" charset="-128"/>
                          <a:cs typeface="Times New Roman"/>
                        </a:rPr>
                        <a:t>．</a:t>
                      </a:r>
                      <a:r>
                        <a:rPr lang="ja-JP" sz="900" kern="100" dirty="0" smtClean="0">
                          <a:latin typeface="AR Pゴシック体M" pitchFamily="50" charset="-128"/>
                          <a:ea typeface="AR Pゴシック体M" pitchFamily="50" charset="-128"/>
                          <a:cs typeface="Times New Roman"/>
                        </a:rPr>
                        <a:t>１</a:t>
                      </a:r>
                      <a:r>
                        <a:rPr lang="ja-JP" sz="900" kern="100" dirty="0">
                          <a:latin typeface="AR Pゴシック体M" pitchFamily="50" charset="-128"/>
                          <a:ea typeface="AR Pゴシック体M" pitchFamily="50" charset="-128"/>
                          <a:cs typeface="Times New Roman"/>
                        </a:rPr>
                        <a:t>人当り</a:t>
                      </a:r>
                      <a:r>
                        <a:rPr lang="ja-JP" sz="900" kern="100" dirty="0" smtClean="0">
                          <a:latin typeface="AR Pゴシック体M" pitchFamily="50" charset="-128"/>
                          <a:ea typeface="AR Pゴシック体M" pitchFamily="50" charset="-128"/>
                          <a:cs typeface="Times New Roman"/>
                        </a:rPr>
                        <a:t>人件費</a:t>
                      </a:r>
                      <a:r>
                        <a:rPr lang="en-US" altLang="ja-JP" sz="900" kern="100" dirty="0" smtClean="0">
                          <a:latin typeface="AR Pゴシック体M" pitchFamily="50" charset="-128"/>
                          <a:ea typeface="AR Pゴシック体M" pitchFamily="50" charset="-128"/>
                          <a:cs typeface="Times New Roman"/>
                        </a:rPr>
                        <a:t/>
                      </a:r>
                      <a:br>
                        <a:rPr lang="en-US" altLang="ja-JP" sz="900" kern="100" dirty="0" smtClean="0">
                          <a:latin typeface="AR Pゴシック体M" pitchFamily="50" charset="-128"/>
                          <a:ea typeface="AR Pゴシック体M" pitchFamily="50" charset="-128"/>
                          <a:cs typeface="Times New Roman"/>
                        </a:rPr>
                      </a:br>
                      <a:r>
                        <a:rPr lang="ja-JP" sz="900" kern="100" dirty="0" smtClean="0">
                          <a:latin typeface="AR Pゴシック体M" pitchFamily="50" charset="-128"/>
                          <a:ea typeface="AR Pゴシック体M" pitchFamily="50" charset="-128"/>
                          <a:cs typeface="Times New Roman"/>
                        </a:rPr>
                        <a:t>６</a:t>
                      </a:r>
                      <a:r>
                        <a:rPr lang="ja-JP" altLang="en-US" sz="900" kern="100" dirty="0" smtClean="0">
                          <a:latin typeface="AR Pゴシック体M" pitchFamily="50" charset="-128"/>
                          <a:ea typeface="AR Pゴシック体M" pitchFamily="50" charset="-128"/>
                          <a:cs typeface="Times New Roman"/>
                        </a:rPr>
                        <a:t>．</a:t>
                      </a:r>
                      <a:r>
                        <a:rPr lang="ja-JP" sz="900" kern="100" dirty="0" smtClean="0">
                          <a:latin typeface="AR Pゴシック体M" pitchFamily="50" charset="-128"/>
                          <a:ea typeface="AR Pゴシック体M" pitchFamily="50" charset="-128"/>
                          <a:cs typeface="Times New Roman"/>
                        </a:rPr>
                        <a:t>社長</a:t>
                      </a:r>
                      <a:r>
                        <a:rPr lang="ja-JP" sz="900" kern="100" dirty="0">
                          <a:latin typeface="AR Pゴシック体M" pitchFamily="50" charset="-128"/>
                          <a:ea typeface="AR Pゴシック体M" pitchFamily="50" charset="-128"/>
                          <a:cs typeface="Times New Roman"/>
                        </a:rPr>
                        <a:t>の役員</a:t>
                      </a:r>
                      <a:r>
                        <a:rPr lang="ja-JP" sz="900" kern="100" dirty="0" smtClean="0">
                          <a:latin typeface="AR Pゴシック体M" pitchFamily="50" charset="-128"/>
                          <a:ea typeface="AR Pゴシック体M" pitchFamily="50" charset="-128"/>
                          <a:cs typeface="Times New Roman"/>
                        </a:rPr>
                        <a:t>報酬</a:t>
                      </a:r>
                      <a:endParaRPr lang="ja-JP" sz="900" kern="100" dirty="0">
                        <a:latin typeface="AR Pゴシック体M" pitchFamily="50" charset="-128"/>
                        <a:ea typeface="AR Pゴシック体M" pitchFamily="50" charset="-128"/>
                        <a:cs typeface="Times New Roman"/>
                      </a:endParaRPr>
                    </a:p>
                  </a:txBody>
                  <a:tcPr marL="62865" marR="6286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a:lnSpc>
                          <a:spcPct val="100000"/>
                        </a:lnSpc>
                        <a:spcBef>
                          <a:spcPts val="600"/>
                        </a:spcBef>
                        <a:spcAft>
                          <a:spcPts val="360"/>
                        </a:spcAft>
                      </a:pPr>
                      <a:r>
                        <a:rPr lang="ja-JP" altLang="en-US" sz="900" kern="100" dirty="0" smtClean="0">
                          <a:latin typeface="AR Pゴシック体M" pitchFamily="50" charset="-128"/>
                          <a:ea typeface="AR Pゴシック体M" pitchFamily="50" charset="-128"/>
                          <a:cs typeface="Times New Roman"/>
                        </a:rPr>
                        <a:t>１０</a:t>
                      </a:r>
                      <a:r>
                        <a:rPr lang="ja-JP" altLang="ja-JP" sz="900" kern="100" dirty="0" smtClean="0">
                          <a:latin typeface="AR Pゴシック体M" pitchFamily="50" charset="-128"/>
                          <a:ea typeface="AR Pゴシック体M" pitchFamily="50" charset="-128"/>
                          <a:cs typeface="Times New Roman"/>
                        </a:rPr>
                        <a:t>～１５％</a:t>
                      </a:r>
                      <a:r>
                        <a:rPr lang="en-US" altLang="ja-JP" sz="900" kern="100" dirty="0" smtClean="0">
                          <a:latin typeface="AR Pゴシック体M" pitchFamily="50" charset="-128"/>
                          <a:ea typeface="AR Pゴシック体M" pitchFamily="50" charset="-128"/>
                          <a:cs typeface="Times New Roman"/>
                        </a:rPr>
                        <a:t/>
                      </a:r>
                      <a:br>
                        <a:rPr lang="en-US" altLang="ja-JP" sz="900" kern="100" dirty="0" smtClean="0">
                          <a:latin typeface="AR Pゴシック体M" pitchFamily="50" charset="-128"/>
                          <a:ea typeface="AR Pゴシック体M" pitchFamily="50" charset="-128"/>
                          <a:cs typeface="Times New Roman"/>
                        </a:rPr>
                      </a:br>
                      <a:r>
                        <a:rPr lang="ja-JP" altLang="ja-JP" sz="900" kern="100" dirty="0" smtClean="0">
                          <a:latin typeface="AR Pゴシック体M" pitchFamily="50" charset="-128"/>
                          <a:ea typeface="AR Pゴシック体M" pitchFamily="50" charset="-128"/>
                          <a:cs typeface="Times New Roman"/>
                        </a:rPr>
                        <a:t>２０～５０％</a:t>
                      </a:r>
                      <a:r>
                        <a:rPr lang="en-US" altLang="ja-JP" sz="900" kern="100" dirty="0" smtClean="0">
                          <a:latin typeface="AR Pゴシック体M" pitchFamily="50" charset="-128"/>
                          <a:ea typeface="AR Pゴシック体M" pitchFamily="50" charset="-128"/>
                          <a:cs typeface="Times New Roman"/>
                        </a:rPr>
                        <a:t/>
                      </a:r>
                      <a:br>
                        <a:rPr lang="en-US" altLang="ja-JP" sz="900" kern="100" dirty="0" smtClean="0">
                          <a:latin typeface="AR Pゴシック体M" pitchFamily="50" charset="-128"/>
                          <a:ea typeface="AR Pゴシック体M" pitchFamily="50" charset="-128"/>
                          <a:cs typeface="Times New Roman"/>
                        </a:rPr>
                      </a:br>
                      <a:r>
                        <a:rPr lang="ja-JP" altLang="en-US" sz="900" kern="100" dirty="0" smtClean="0">
                          <a:latin typeface="AR Pゴシック体M" pitchFamily="50" charset="-128"/>
                          <a:ea typeface="AR Pゴシック体M" pitchFamily="50" charset="-128"/>
                          <a:cs typeface="Times New Roman"/>
                        </a:rPr>
                        <a:t>２</a:t>
                      </a:r>
                      <a:r>
                        <a:rPr lang="ja-JP" altLang="ja-JP" sz="900" kern="100" dirty="0" smtClean="0">
                          <a:latin typeface="AR Pゴシック体M" pitchFamily="50" charset="-128"/>
                          <a:ea typeface="AR Pゴシック体M" pitchFamily="50" charset="-128"/>
                          <a:cs typeface="Times New Roman"/>
                        </a:rPr>
                        <a:t>か月分以上、人件費１年分相当</a:t>
                      </a:r>
                      <a:r>
                        <a:rPr lang="en-US" altLang="ja-JP" sz="900" kern="100" dirty="0" smtClean="0">
                          <a:latin typeface="AR Pゴシック体M" pitchFamily="50" charset="-128"/>
                          <a:ea typeface="AR Pゴシック体M" pitchFamily="50" charset="-128"/>
                          <a:cs typeface="Times New Roman"/>
                        </a:rPr>
                        <a:t/>
                      </a:r>
                      <a:br>
                        <a:rPr lang="en-US" altLang="ja-JP" sz="900" kern="100" dirty="0" smtClean="0">
                          <a:latin typeface="AR Pゴシック体M" pitchFamily="50" charset="-128"/>
                          <a:ea typeface="AR Pゴシック体M" pitchFamily="50" charset="-128"/>
                          <a:cs typeface="Times New Roman"/>
                        </a:rPr>
                      </a:br>
                      <a:r>
                        <a:rPr lang="ja-JP" altLang="en-US" sz="900" kern="100" dirty="0" smtClean="0">
                          <a:latin typeface="AR Pゴシック体M" pitchFamily="50" charset="-128"/>
                          <a:ea typeface="AR Pゴシック体M" pitchFamily="50" charset="-128"/>
                          <a:cs typeface="Times New Roman"/>
                        </a:rPr>
                        <a:t>１</a:t>
                      </a:r>
                      <a:r>
                        <a:rPr lang="ja-JP" altLang="ja-JP" sz="900" kern="100" dirty="0" smtClean="0">
                          <a:latin typeface="AR Pゴシック体M" pitchFamily="50" charset="-128"/>
                          <a:ea typeface="AR Pゴシック体M" pitchFamily="50" charset="-128"/>
                          <a:cs typeface="Times New Roman"/>
                        </a:rPr>
                        <a:t>千万円以上</a:t>
                      </a:r>
                      <a:r>
                        <a:rPr lang="en-US" altLang="ja-JP" sz="900" kern="100" dirty="0" smtClean="0">
                          <a:latin typeface="AR Pゴシック体M" pitchFamily="50" charset="-128"/>
                          <a:ea typeface="AR Pゴシック体M" pitchFamily="50" charset="-128"/>
                          <a:cs typeface="Times New Roman"/>
                        </a:rPr>
                        <a:t/>
                      </a:r>
                      <a:br>
                        <a:rPr lang="en-US" altLang="ja-JP" sz="900" kern="100" dirty="0" smtClean="0">
                          <a:latin typeface="AR Pゴシック体M" pitchFamily="50" charset="-128"/>
                          <a:ea typeface="AR Pゴシック体M" pitchFamily="50" charset="-128"/>
                          <a:cs typeface="Times New Roman"/>
                        </a:rPr>
                      </a:br>
                      <a:r>
                        <a:rPr lang="ja-JP" altLang="ja-JP" sz="900" kern="100" dirty="0" smtClean="0">
                          <a:latin typeface="AR Pゴシック体M" pitchFamily="50" charset="-128"/>
                          <a:ea typeface="AR Pゴシック体M" pitchFamily="50" charset="-128"/>
                          <a:cs typeface="Times New Roman"/>
                        </a:rPr>
                        <a:t>５百万円以上（正社員）</a:t>
                      </a:r>
                      <a:r>
                        <a:rPr lang="en-US" altLang="ja-JP" sz="900" kern="100" dirty="0" smtClean="0">
                          <a:latin typeface="AR Pゴシック体M" pitchFamily="50" charset="-128"/>
                          <a:ea typeface="AR Pゴシック体M" pitchFamily="50" charset="-128"/>
                          <a:cs typeface="Times New Roman"/>
                        </a:rPr>
                        <a:t/>
                      </a:r>
                      <a:br>
                        <a:rPr lang="en-US" altLang="ja-JP" sz="900" kern="100" dirty="0" smtClean="0">
                          <a:latin typeface="AR Pゴシック体M" pitchFamily="50" charset="-128"/>
                          <a:ea typeface="AR Pゴシック体M" pitchFamily="50" charset="-128"/>
                          <a:cs typeface="Times New Roman"/>
                        </a:rPr>
                      </a:br>
                      <a:r>
                        <a:rPr lang="ja-JP" altLang="en-US" sz="900" kern="100" dirty="0" smtClean="0">
                          <a:latin typeface="AR Pゴシック体M" pitchFamily="50" charset="-128"/>
                          <a:ea typeface="AR Pゴシック体M" pitchFamily="50" charset="-128"/>
                          <a:cs typeface="Times New Roman"/>
                        </a:rPr>
                        <a:t>３千万円以上</a:t>
                      </a:r>
                      <a:endParaRPr lang="en-US" altLang="ja-JP" sz="900" kern="100" dirty="0" smtClean="0">
                        <a:latin typeface="AR Pゴシック体M" pitchFamily="50" charset="-128"/>
                        <a:ea typeface="AR Pゴシック体M" pitchFamily="50" charset="-128"/>
                        <a:cs typeface="Times New Roman"/>
                      </a:endParaRPr>
                    </a:p>
                  </a:txBody>
                  <a:tcPr marL="62865" marR="6286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44000">
                <a:tc gridSpan="2">
                  <a:txBody>
                    <a:bodyPr/>
                    <a:lstStyle/>
                    <a:p>
                      <a:pPr marL="0" indent="0" algn="l">
                        <a:lnSpc>
                          <a:spcPct val="100000"/>
                        </a:lnSpc>
                        <a:spcBef>
                          <a:spcPts val="600"/>
                        </a:spcBef>
                        <a:spcAft>
                          <a:spcPts val="0"/>
                        </a:spcAft>
                      </a:pPr>
                      <a:r>
                        <a:rPr lang="ja-JP" altLang="ja-JP" sz="900" kern="100" dirty="0" smtClean="0">
                          <a:latin typeface="AR Pゴシック体M" pitchFamily="50" charset="-128"/>
                          <a:ea typeface="AR Pゴシック体M" pitchFamily="50" charset="-128"/>
                          <a:cs typeface="Times New Roman"/>
                        </a:rPr>
                        <a:t>７</a:t>
                      </a:r>
                      <a:r>
                        <a:rPr lang="ja-JP" altLang="en-US" sz="900" kern="100" dirty="0" smtClean="0">
                          <a:latin typeface="AR Pゴシック体M" pitchFamily="50" charset="-128"/>
                          <a:ea typeface="AR Pゴシック体M" pitchFamily="50" charset="-128"/>
                          <a:cs typeface="Times New Roman"/>
                        </a:rPr>
                        <a:t>．</a:t>
                      </a:r>
                      <a:r>
                        <a:rPr lang="ja-JP" altLang="ja-JP" sz="900" kern="100" dirty="0" smtClean="0">
                          <a:latin typeface="AR Pゴシック体M" pitchFamily="50" charset="-128"/>
                          <a:ea typeface="AR Pゴシック体M" pitchFamily="50" charset="-128"/>
                          <a:cs typeface="Times New Roman"/>
                        </a:rPr>
                        <a:t>ナンバー１のプライドを持てるものが３つ以上あること。</a:t>
                      </a:r>
                      <a:r>
                        <a:rPr lang="en-US" altLang="ja-JP" sz="900" kern="100" dirty="0" smtClean="0">
                          <a:latin typeface="AR Pゴシック体M" pitchFamily="50" charset="-128"/>
                          <a:ea typeface="AR Pゴシック体M" pitchFamily="50" charset="-128"/>
                          <a:cs typeface="Times New Roman"/>
                        </a:rPr>
                        <a:t/>
                      </a:r>
                      <a:br>
                        <a:rPr lang="en-US" altLang="ja-JP" sz="900" kern="100" dirty="0" smtClean="0">
                          <a:latin typeface="AR Pゴシック体M" pitchFamily="50" charset="-128"/>
                          <a:ea typeface="AR Pゴシック体M" pitchFamily="50" charset="-128"/>
                          <a:cs typeface="Times New Roman"/>
                        </a:rPr>
                      </a:br>
                      <a:r>
                        <a:rPr lang="ja-JP" altLang="ja-JP" sz="900" kern="100" dirty="0" smtClean="0">
                          <a:latin typeface="AR Pゴシック体M" pitchFamily="50" charset="-128"/>
                          <a:ea typeface="AR Pゴシック体M" pitchFamily="50" charset="-128"/>
                          <a:cs typeface="Times New Roman"/>
                        </a:rPr>
                        <a:t>８</a:t>
                      </a:r>
                      <a:r>
                        <a:rPr lang="ja-JP" altLang="en-US" sz="900" kern="100" dirty="0" smtClean="0">
                          <a:latin typeface="AR Pゴシック体M" pitchFamily="50" charset="-128"/>
                          <a:ea typeface="AR Pゴシック体M" pitchFamily="50" charset="-128"/>
                          <a:cs typeface="Times New Roman"/>
                        </a:rPr>
                        <a:t>．</a:t>
                      </a:r>
                      <a:r>
                        <a:rPr lang="ja-JP" altLang="ja-JP" sz="900" kern="100" dirty="0" smtClean="0">
                          <a:latin typeface="AR Pゴシック体M" pitchFamily="50" charset="-128"/>
                          <a:ea typeface="AR Pゴシック体M" pitchFamily="50" charset="-128"/>
                          <a:cs typeface="Times New Roman"/>
                        </a:rPr>
                        <a:t>常に現状を変えるのにどうしたらよいか考えていること。</a:t>
                      </a:r>
                      <a:endParaRPr lang="ja-JP" sz="900" kern="100" dirty="0">
                        <a:latin typeface="AR Pゴシック体M" pitchFamily="50" charset="-128"/>
                        <a:ea typeface="AR Pゴシック体M" pitchFamily="50" charset="-128"/>
                        <a:cs typeface="Times New Roman"/>
                      </a:endParaRPr>
                    </a:p>
                  </a:txBody>
                  <a:tcPr marL="62865" marR="6286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indent="0" algn="just">
                        <a:lnSpc>
                          <a:spcPct val="100000"/>
                        </a:lnSpc>
                        <a:spcAft>
                          <a:spcPts val="360"/>
                        </a:spcAft>
                      </a:pPr>
                      <a:endParaRPr lang="ja-JP" sz="1050" kern="100" dirty="0">
                        <a:latin typeface="AR Pゴシック体M" pitchFamily="50" charset="-128"/>
                        <a:ea typeface="AR Pゴシック体M" pitchFamily="50" charset="-128"/>
                        <a:cs typeface="Times New Roman"/>
                      </a:endParaRPr>
                    </a:p>
                  </a:txBody>
                  <a:tcPr marL="62865" marR="6286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gradFill flip="none" rotWithShape="1">
                      <a:gsLst>
                        <a:gs pos="0">
                          <a:schemeClr val="bg1"/>
                        </a:gs>
                        <a:gs pos="50000">
                          <a:schemeClr val="bg1"/>
                        </a:gs>
                        <a:gs pos="100000">
                          <a:schemeClr val="bg2">
                            <a:lumMod val="90000"/>
                          </a:schemeClr>
                        </a:gs>
                      </a:gsLst>
                      <a:path path="circle">
                        <a:fillToRect l="50000" t="50000" r="50000" b="50000"/>
                      </a:path>
                      <a:tileRect/>
                    </a:gradFill>
                  </a:tcPr>
                </a:tc>
              </a:tr>
            </a:tbl>
          </a:graphicData>
        </a:graphic>
      </p:graphicFrame>
      <p:graphicFrame>
        <p:nvGraphicFramePr>
          <p:cNvPr id="5" name="表 4"/>
          <p:cNvGraphicFramePr>
            <a:graphicFrameLocks noGrp="1"/>
          </p:cNvGraphicFramePr>
          <p:nvPr/>
        </p:nvGraphicFramePr>
        <p:xfrm>
          <a:off x="0" y="7977336"/>
          <a:ext cx="6858000" cy="1524000"/>
        </p:xfrm>
        <a:graphic>
          <a:graphicData uri="http://schemas.openxmlformats.org/drawingml/2006/table">
            <a:tbl>
              <a:tblPr/>
              <a:tblGrid>
                <a:gridCol w="617875"/>
                <a:gridCol w="1489674"/>
                <a:gridCol w="634805"/>
                <a:gridCol w="1478734"/>
                <a:gridCol w="2636912"/>
              </a:tblGrid>
              <a:tr h="216000">
                <a:tc gridSpan="4">
                  <a:txBody>
                    <a:bodyPr/>
                    <a:lstStyle/>
                    <a:p>
                      <a:pPr algn="ctr">
                        <a:lnSpc>
                          <a:spcPts val="2000"/>
                        </a:lnSpc>
                        <a:spcAft>
                          <a:spcPts val="0"/>
                        </a:spcAft>
                      </a:pPr>
                      <a:r>
                        <a:rPr lang="ja-JP" sz="1400" kern="0" dirty="0">
                          <a:solidFill>
                            <a:schemeClr val="bg1"/>
                          </a:solidFill>
                          <a:latin typeface="+mn-ea"/>
                          <a:ea typeface="+mn-ea"/>
                          <a:cs typeface="メイリオ"/>
                        </a:rPr>
                        <a:t>必要事項を記入の上ＦＡＸにてお送りください</a:t>
                      </a:r>
                      <a:endParaRPr lang="ja-JP" sz="1100" kern="100" dirty="0">
                        <a:solidFill>
                          <a:schemeClr val="bg1"/>
                        </a:solidFill>
                        <a:latin typeface="+mn-ea"/>
                        <a:ea typeface="+mn-ea"/>
                        <a:cs typeface="Times New Roman"/>
                      </a:endParaRPr>
                    </a:p>
                  </a:txBody>
                  <a:tcPr marL="50784" marR="50784"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indent="165100" algn="l">
                        <a:lnSpc>
                          <a:spcPts val="2000"/>
                        </a:lnSpc>
                        <a:spcAft>
                          <a:spcPts val="0"/>
                        </a:spcAft>
                      </a:pPr>
                      <a:r>
                        <a:rPr lang="ja-JP" sz="1000" b="1" kern="0" dirty="0">
                          <a:solidFill>
                            <a:schemeClr val="bg1"/>
                          </a:solidFill>
                          <a:latin typeface="+mn-ea"/>
                          <a:ea typeface="+mn-ea"/>
                          <a:cs typeface="メイリオ"/>
                        </a:rPr>
                        <a:t>ＦＡＸ：０１９－６３５－３５４５</a:t>
                      </a:r>
                      <a:endParaRPr lang="ja-JP" sz="800" b="1" kern="100" dirty="0">
                        <a:solidFill>
                          <a:schemeClr val="bg1"/>
                        </a:solidFill>
                        <a:latin typeface="+mn-ea"/>
                        <a:ea typeface="+mn-ea"/>
                        <a:cs typeface="Times New Roman"/>
                      </a:endParaRPr>
                    </a:p>
                  </a:txBody>
                  <a:tcPr marL="50784" marR="50784"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216000">
                <a:tc>
                  <a:txBody>
                    <a:bodyPr/>
                    <a:lstStyle/>
                    <a:p>
                      <a:pPr algn="dist">
                        <a:lnSpc>
                          <a:spcPts val="2000"/>
                        </a:lnSpc>
                        <a:spcAft>
                          <a:spcPts val="0"/>
                        </a:spcAft>
                      </a:pPr>
                      <a:r>
                        <a:rPr lang="ja-JP" sz="1000" kern="0" dirty="0">
                          <a:solidFill>
                            <a:schemeClr val="tx1"/>
                          </a:solidFill>
                          <a:latin typeface="+mn-ea"/>
                          <a:ea typeface="+mn-ea"/>
                          <a:cs typeface="メイリオ"/>
                        </a:rPr>
                        <a:t>貴社名</a:t>
                      </a:r>
                      <a:endParaRPr lang="ja-JP" sz="1000" kern="100" dirty="0">
                        <a:solidFill>
                          <a:schemeClr val="tx1"/>
                        </a:solidFill>
                        <a:latin typeface="+mn-ea"/>
                        <a:ea typeface="+mn-ea"/>
                        <a:cs typeface="Times New Roman"/>
                      </a:endParaRPr>
                    </a:p>
                  </a:txBody>
                  <a:tcPr marL="50784" marR="50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a:lnSpc>
                          <a:spcPts val="2000"/>
                        </a:lnSpc>
                        <a:spcAft>
                          <a:spcPts val="0"/>
                        </a:spcAft>
                      </a:pPr>
                      <a:endParaRPr lang="en-US" sz="1000" kern="0" dirty="0">
                        <a:solidFill>
                          <a:schemeClr val="tx1"/>
                        </a:solidFill>
                        <a:latin typeface="+mn-ea"/>
                        <a:ea typeface="+mn-ea"/>
                        <a:cs typeface="メイリオ"/>
                      </a:endParaRPr>
                    </a:p>
                  </a:txBody>
                  <a:tcPr marL="50784" marR="50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rowSpan="5">
                  <a:txBody>
                    <a:bodyPr/>
                    <a:lstStyle/>
                    <a:p>
                      <a:pPr algn="l">
                        <a:lnSpc>
                          <a:spcPts val="2000"/>
                        </a:lnSpc>
                        <a:spcAft>
                          <a:spcPts val="0"/>
                        </a:spcAft>
                      </a:pPr>
                      <a:r>
                        <a:rPr lang="ja-JP" sz="900" kern="0" dirty="0">
                          <a:solidFill>
                            <a:schemeClr val="tx1"/>
                          </a:solidFill>
                          <a:latin typeface="+mn-ea"/>
                          <a:ea typeface="+mn-ea"/>
                          <a:cs typeface="メイリオ"/>
                        </a:rPr>
                        <a:t>※ご希望の項目にチェックを付けて下さい</a:t>
                      </a:r>
                      <a:endParaRPr lang="ja-JP" sz="1000" kern="100" dirty="0">
                        <a:solidFill>
                          <a:schemeClr val="tx1"/>
                        </a:solidFill>
                        <a:latin typeface="+mn-ea"/>
                        <a:ea typeface="+mn-ea"/>
                        <a:cs typeface="Times New Roman"/>
                      </a:endParaRPr>
                    </a:p>
                    <a:p>
                      <a:pPr algn="l">
                        <a:lnSpc>
                          <a:spcPts val="2000"/>
                        </a:lnSpc>
                        <a:spcAft>
                          <a:spcPts val="0"/>
                        </a:spcAft>
                      </a:pPr>
                      <a:r>
                        <a:rPr lang="ja-JP" sz="1200" kern="0" dirty="0">
                          <a:solidFill>
                            <a:schemeClr val="tx1"/>
                          </a:solidFill>
                          <a:latin typeface="+mn-ea"/>
                          <a:ea typeface="+mn-ea"/>
                          <a:cs typeface="メイリオ"/>
                        </a:rPr>
                        <a:t>□</a:t>
                      </a:r>
                      <a:r>
                        <a:rPr lang="ja-JP" sz="1000" kern="0" dirty="0">
                          <a:solidFill>
                            <a:schemeClr val="tx1"/>
                          </a:solidFill>
                          <a:latin typeface="+mn-ea"/>
                          <a:ea typeface="+mn-ea"/>
                          <a:cs typeface="メイリオ"/>
                        </a:rPr>
                        <a:t>｢社長の経営参謀」の説明が聞きたい</a:t>
                      </a:r>
                      <a:endParaRPr lang="ja-JP" sz="1000" kern="100" dirty="0">
                        <a:solidFill>
                          <a:schemeClr val="tx1"/>
                        </a:solidFill>
                        <a:latin typeface="+mn-ea"/>
                        <a:ea typeface="+mn-ea"/>
                        <a:cs typeface="Times New Roman"/>
                      </a:endParaRPr>
                    </a:p>
                    <a:p>
                      <a:pPr algn="l">
                        <a:lnSpc>
                          <a:spcPts val="2000"/>
                        </a:lnSpc>
                        <a:spcAft>
                          <a:spcPts val="0"/>
                        </a:spcAft>
                      </a:pPr>
                      <a:r>
                        <a:rPr lang="ja-JP" sz="1200" kern="0" dirty="0">
                          <a:solidFill>
                            <a:schemeClr val="tx1"/>
                          </a:solidFill>
                          <a:latin typeface="+mn-ea"/>
                          <a:ea typeface="+mn-ea"/>
                          <a:cs typeface="メイリオ"/>
                        </a:rPr>
                        <a:t>□</a:t>
                      </a:r>
                      <a:r>
                        <a:rPr lang="ja-JP" sz="1000" kern="0" dirty="0">
                          <a:solidFill>
                            <a:schemeClr val="tx1"/>
                          </a:solidFill>
                          <a:latin typeface="+mn-ea"/>
                          <a:ea typeface="+mn-ea"/>
                          <a:cs typeface="メイリオ"/>
                        </a:rPr>
                        <a:t>幹部社員育成の相談をしたい</a:t>
                      </a:r>
                      <a:endParaRPr lang="ja-JP" sz="1000" kern="100" dirty="0">
                        <a:solidFill>
                          <a:schemeClr val="tx1"/>
                        </a:solidFill>
                        <a:latin typeface="+mn-ea"/>
                        <a:ea typeface="+mn-ea"/>
                        <a:cs typeface="Times New Roman"/>
                      </a:endParaRPr>
                    </a:p>
                    <a:p>
                      <a:pPr algn="l">
                        <a:lnSpc>
                          <a:spcPts val="2000"/>
                        </a:lnSpc>
                        <a:spcAft>
                          <a:spcPts val="0"/>
                        </a:spcAft>
                      </a:pPr>
                      <a:r>
                        <a:rPr lang="ja-JP" sz="1200" kern="0" dirty="0">
                          <a:solidFill>
                            <a:schemeClr val="tx1"/>
                          </a:solidFill>
                          <a:latin typeface="+mn-ea"/>
                          <a:ea typeface="+mn-ea"/>
                          <a:cs typeface="メイリオ"/>
                        </a:rPr>
                        <a:t>□</a:t>
                      </a:r>
                      <a:r>
                        <a:rPr lang="ja-JP" sz="1000" kern="0" dirty="0">
                          <a:solidFill>
                            <a:schemeClr val="tx1"/>
                          </a:solidFill>
                          <a:latin typeface="+mn-ea"/>
                          <a:ea typeface="+mn-ea"/>
                          <a:cs typeface="メイリオ"/>
                        </a:rPr>
                        <a:t>財務、資金に関する相談をしたい</a:t>
                      </a:r>
                      <a:endParaRPr lang="ja-JP" sz="1000" kern="100" dirty="0">
                        <a:solidFill>
                          <a:schemeClr val="tx1"/>
                        </a:solidFill>
                        <a:latin typeface="+mn-ea"/>
                        <a:ea typeface="+mn-ea"/>
                        <a:cs typeface="Times New Roman"/>
                      </a:endParaRPr>
                    </a:p>
                    <a:p>
                      <a:pPr algn="l">
                        <a:lnSpc>
                          <a:spcPts val="2000"/>
                        </a:lnSpc>
                        <a:spcAft>
                          <a:spcPts val="0"/>
                        </a:spcAft>
                      </a:pPr>
                      <a:r>
                        <a:rPr lang="ja-JP" sz="1200" kern="0" dirty="0">
                          <a:solidFill>
                            <a:schemeClr val="tx1"/>
                          </a:solidFill>
                          <a:latin typeface="+mn-ea"/>
                          <a:ea typeface="+mn-ea"/>
                          <a:cs typeface="メイリオ"/>
                        </a:rPr>
                        <a:t>□</a:t>
                      </a:r>
                      <a:r>
                        <a:rPr lang="en-US" sz="1000" kern="0" dirty="0">
                          <a:solidFill>
                            <a:schemeClr val="tx1"/>
                          </a:solidFill>
                          <a:latin typeface="+mn-ea"/>
                          <a:ea typeface="+mn-ea"/>
                          <a:cs typeface="メイリオ"/>
                        </a:rPr>
                        <a:t>(</a:t>
                      </a:r>
                      <a:r>
                        <a:rPr lang="ja-JP" sz="1000" kern="0" dirty="0">
                          <a:solidFill>
                            <a:schemeClr val="tx1"/>
                          </a:solidFill>
                          <a:latin typeface="+mn-ea"/>
                          <a:ea typeface="+mn-ea"/>
                          <a:cs typeface="メイリオ"/>
                        </a:rPr>
                        <a:t>　　　</a:t>
                      </a:r>
                      <a:r>
                        <a:rPr lang="ja-JP" altLang="en-US" sz="1000" kern="0" dirty="0" smtClean="0">
                          <a:solidFill>
                            <a:schemeClr val="tx1"/>
                          </a:solidFill>
                          <a:latin typeface="+mn-ea"/>
                          <a:ea typeface="+mn-ea"/>
                          <a:cs typeface="メイリオ"/>
                        </a:rPr>
                        <a:t>　　　</a:t>
                      </a:r>
                      <a:r>
                        <a:rPr lang="ja-JP" sz="1000" kern="0" dirty="0">
                          <a:solidFill>
                            <a:schemeClr val="tx1"/>
                          </a:solidFill>
                          <a:latin typeface="+mn-ea"/>
                          <a:ea typeface="+mn-ea"/>
                          <a:cs typeface="メイリオ"/>
                        </a:rPr>
                        <a:t>　　</a:t>
                      </a:r>
                      <a:r>
                        <a:rPr lang="en-US" sz="1000" kern="0" dirty="0">
                          <a:solidFill>
                            <a:schemeClr val="tx1"/>
                          </a:solidFill>
                          <a:latin typeface="+mn-ea"/>
                          <a:ea typeface="+mn-ea"/>
                          <a:cs typeface="メイリオ"/>
                        </a:rPr>
                        <a:t>)</a:t>
                      </a:r>
                      <a:r>
                        <a:rPr lang="ja-JP" sz="1000" kern="0" dirty="0">
                          <a:solidFill>
                            <a:schemeClr val="tx1"/>
                          </a:solidFill>
                          <a:latin typeface="+mn-ea"/>
                          <a:ea typeface="+mn-ea"/>
                          <a:cs typeface="メイリオ"/>
                        </a:rPr>
                        <a:t>に関する相談をしたい</a:t>
                      </a:r>
                      <a:endParaRPr lang="ja-JP" sz="1000" kern="100" dirty="0">
                        <a:solidFill>
                          <a:schemeClr val="tx1"/>
                        </a:solidFill>
                        <a:latin typeface="+mn-ea"/>
                        <a:ea typeface="+mn-ea"/>
                        <a:cs typeface="Times New Roman"/>
                      </a:endParaRPr>
                    </a:p>
                  </a:txBody>
                  <a:tcPr marL="50784" marR="50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000">
                <a:tc>
                  <a:txBody>
                    <a:bodyPr/>
                    <a:lstStyle/>
                    <a:p>
                      <a:pPr algn="dist">
                        <a:lnSpc>
                          <a:spcPts val="2000"/>
                        </a:lnSpc>
                        <a:spcAft>
                          <a:spcPts val="0"/>
                        </a:spcAft>
                      </a:pPr>
                      <a:r>
                        <a:rPr lang="ja-JP" sz="1000" kern="0" dirty="0">
                          <a:solidFill>
                            <a:schemeClr val="tx1"/>
                          </a:solidFill>
                          <a:latin typeface="+mn-ea"/>
                          <a:ea typeface="+mn-ea"/>
                          <a:cs typeface="メイリオ"/>
                        </a:rPr>
                        <a:t>代表者</a:t>
                      </a:r>
                      <a:endParaRPr lang="ja-JP" sz="1000" kern="100" dirty="0">
                        <a:solidFill>
                          <a:schemeClr val="tx1"/>
                        </a:solidFill>
                        <a:latin typeface="+mn-ea"/>
                        <a:ea typeface="+mn-ea"/>
                        <a:cs typeface="Times New Roman"/>
                      </a:endParaRPr>
                    </a:p>
                  </a:txBody>
                  <a:tcPr marL="50784" marR="50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2000"/>
                        </a:lnSpc>
                        <a:spcAft>
                          <a:spcPts val="0"/>
                        </a:spcAft>
                      </a:pPr>
                      <a:endParaRPr lang="en-US" sz="1000" kern="0">
                        <a:solidFill>
                          <a:schemeClr val="tx1"/>
                        </a:solidFill>
                        <a:latin typeface="+mn-ea"/>
                        <a:ea typeface="+mn-ea"/>
                        <a:cs typeface="メイリオ"/>
                      </a:endParaRPr>
                    </a:p>
                  </a:txBody>
                  <a:tcPr marL="50784" marR="50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dist">
                        <a:lnSpc>
                          <a:spcPts val="2000"/>
                        </a:lnSpc>
                        <a:spcAft>
                          <a:spcPts val="0"/>
                        </a:spcAft>
                      </a:pPr>
                      <a:r>
                        <a:rPr lang="ja-JP" sz="1000" kern="0" dirty="0">
                          <a:solidFill>
                            <a:schemeClr val="tx1"/>
                          </a:solidFill>
                          <a:latin typeface="+mn-ea"/>
                          <a:ea typeface="+mn-ea"/>
                          <a:cs typeface="メイリオ"/>
                        </a:rPr>
                        <a:t>担当者</a:t>
                      </a:r>
                      <a:endParaRPr lang="ja-JP" sz="1000" kern="100" dirty="0">
                        <a:solidFill>
                          <a:schemeClr val="tx1"/>
                        </a:solidFill>
                        <a:latin typeface="+mn-ea"/>
                        <a:ea typeface="+mn-ea"/>
                        <a:cs typeface="Times New Roman"/>
                      </a:endParaRPr>
                    </a:p>
                  </a:txBody>
                  <a:tcPr marL="50784" marR="50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2000"/>
                        </a:lnSpc>
                        <a:spcAft>
                          <a:spcPts val="0"/>
                        </a:spcAft>
                      </a:pPr>
                      <a:endParaRPr lang="en-US" sz="1000" kern="0" dirty="0">
                        <a:solidFill>
                          <a:schemeClr val="tx1"/>
                        </a:solidFill>
                        <a:latin typeface="+mn-ea"/>
                        <a:ea typeface="+mn-ea"/>
                        <a:cs typeface="メイリオ"/>
                      </a:endParaRPr>
                    </a:p>
                  </a:txBody>
                  <a:tcPr marL="50784" marR="50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r>
              <a:tr h="216000">
                <a:tc>
                  <a:txBody>
                    <a:bodyPr/>
                    <a:lstStyle/>
                    <a:p>
                      <a:pPr algn="dist">
                        <a:lnSpc>
                          <a:spcPts val="2000"/>
                        </a:lnSpc>
                        <a:spcAft>
                          <a:spcPts val="0"/>
                        </a:spcAft>
                      </a:pPr>
                      <a:r>
                        <a:rPr lang="ja-JP" sz="1000" kern="0">
                          <a:solidFill>
                            <a:schemeClr val="tx1"/>
                          </a:solidFill>
                          <a:latin typeface="+mn-ea"/>
                          <a:ea typeface="+mn-ea"/>
                          <a:cs typeface="メイリオ"/>
                        </a:rPr>
                        <a:t>所在地</a:t>
                      </a:r>
                      <a:endParaRPr lang="ja-JP" sz="1000" kern="100">
                        <a:solidFill>
                          <a:schemeClr val="tx1"/>
                        </a:solidFill>
                        <a:latin typeface="+mn-ea"/>
                        <a:ea typeface="+mn-ea"/>
                        <a:cs typeface="Times New Roman"/>
                      </a:endParaRPr>
                    </a:p>
                  </a:txBody>
                  <a:tcPr marL="50784" marR="50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a:lnSpc>
                          <a:spcPts val="2000"/>
                        </a:lnSpc>
                        <a:spcAft>
                          <a:spcPts val="0"/>
                        </a:spcAft>
                      </a:pPr>
                      <a:endParaRPr lang="en-US" sz="1000" kern="0" dirty="0">
                        <a:solidFill>
                          <a:schemeClr val="tx1"/>
                        </a:solidFill>
                        <a:latin typeface="+mn-ea"/>
                        <a:ea typeface="+mn-ea"/>
                        <a:cs typeface="メイリオ"/>
                      </a:endParaRPr>
                    </a:p>
                  </a:txBody>
                  <a:tcPr marL="50784" marR="50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r>
              <a:tr h="216000">
                <a:tc>
                  <a:txBody>
                    <a:bodyPr/>
                    <a:lstStyle/>
                    <a:p>
                      <a:pPr algn="dist">
                        <a:lnSpc>
                          <a:spcPts val="2000"/>
                        </a:lnSpc>
                        <a:spcAft>
                          <a:spcPts val="0"/>
                        </a:spcAft>
                      </a:pPr>
                      <a:r>
                        <a:rPr lang="ja-JP" sz="1000" kern="0" dirty="0" smtClean="0">
                          <a:solidFill>
                            <a:schemeClr val="tx1"/>
                          </a:solidFill>
                          <a:latin typeface="+mn-ea"/>
                          <a:ea typeface="+mn-ea"/>
                          <a:cs typeface="メイリオ"/>
                        </a:rPr>
                        <a:t>Ｔ</a:t>
                      </a:r>
                      <a:r>
                        <a:rPr lang="ja-JP" altLang="en-US" sz="1000" kern="0" dirty="0" smtClean="0">
                          <a:solidFill>
                            <a:schemeClr val="tx1"/>
                          </a:solidFill>
                          <a:latin typeface="+mn-ea"/>
                          <a:ea typeface="+mn-ea"/>
                          <a:cs typeface="メイリオ"/>
                        </a:rPr>
                        <a:t>Ｅ</a:t>
                      </a:r>
                      <a:r>
                        <a:rPr lang="ja-JP" sz="1000" kern="0" dirty="0" smtClean="0">
                          <a:solidFill>
                            <a:schemeClr val="tx1"/>
                          </a:solidFill>
                          <a:latin typeface="+mn-ea"/>
                          <a:ea typeface="+mn-ea"/>
                          <a:cs typeface="メイリオ"/>
                        </a:rPr>
                        <a:t>Ｌ</a:t>
                      </a:r>
                      <a:endParaRPr lang="ja-JP" sz="1000" kern="100" dirty="0">
                        <a:solidFill>
                          <a:schemeClr val="tx1"/>
                        </a:solidFill>
                        <a:latin typeface="+mn-ea"/>
                        <a:ea typeface="+mn-ea"/>
                        <a:cs typeface="Times New Roman"/>
                      </a:endParaRPr>
                    </a:p>
                  </a:txBody>
                  <a:tcPr marL="50784" marR="50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2000"/>
                        </a:lnSpc>
                        <a:spcAft>
                          <a:spcPts val="0"/>
                        </a:spcAft>
                      </a:pPr>
                      <a:endParaRPr lang="en-US" sz="1000" kern="0">
                        <a:solidFill>
                          <a:schemeClr val="tx1"/>
                        </a:solidFill>
                        <a:latin typeface="+mn-ea"/>
                        <a:ea typeface="+mn-ea"/>
                        <a:cs typeface="メイリオ"/>
                      </a:endParaRPr>
                    </a:p>
                  </a:txBody>
                  <a:tcPr marL="50784" marR="50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dist">
                        <a:lnSpc>
                          <a:spcPts val="2000"/>
                        </a:lnSpc>
                        <a:spcAft>
                          <a:spcPts val="0"/>
                        </a:spcAft>
                      </a:pPr>
                      <a:r>
                        <a:rPr lang="ja-JP" sz="1000" kern="0" dirty="0">
                          <a:solidFill>
                            <a:schemeClr val="tx1"/>
                          </a:solidFill>
                          <a:latin typeface="+mn-ea"/>
                          <a:ea typeface="+mn-ea"/>
                          <a:cs typeface="メイリオ"/>
                        </a:rPr>
                        <a:t>ＦＡＸ</a:t>
                      </a:r>
                      <a:endParaRPr lang="ja-JP" sz="1000" kern="100" dirty="0">
                        <a:solidFill>
                          <a:schemeClr val="tx1"/>
                        </a:solidFill>
                        <a:latin typeface="+mn-ea"/>
                        <a:ea typeface="+mn-ea"/>
                        <a:cs typeface="Times New Roman"/>
                      </a:endParaRPr>
                    </a:p>
                  </a:txBody>
                  <a:tcPr marL="50784" marR="50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2000"/>
                        </a:lnSpc>
                        <a:spcAft>
                          <a:spcPts val="0"/>
                        </a:spcAft>
                      </a:pPr>
                      <a:endParaRPr lang="en-US" sz="1000" kern="0" dirty="0">
                        <a:solidFill>
                          <a:schemeClr val="tx1"/>
                        </a:solidFill>
                        <a:latin typeface="+mn-ea"/>
                        <a:ea typeface="+mn-ea"/>
                        <a:cs typeface="メイリオ"/>
                      </a:endParaRPr>
                    </a:p>
                  </a:txBody>
                  <a:tcPr marL="50784" marR="50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r>
              <a:tr h="216000">
                <a:tc>
                  <a:txBody>
                    <a:bodyPr/>
                    <a:lstStyle/>
                    <a:p>
                      <a:pPr algn="dist">
                        <a:lnSpc>
                          <a:spcPts val="2000"/>
                        </a:lnSpc>
                        <a:spcAft>
                          <a:spcPts val="0"/>
                        </a:spcAft>
                      </a:pPr>
                      <a:r>
                        <a:rPr lang="en-US" sz="1000" kern="0" dirty="0">
                          <a:solidFill>
                            <a:schemeClr val="tx1"/>
                          </a:solidFill>
                          <a:latin typeface="+mn-ea"/>
                          <a:ea typeface="+mn-ea"/>
                          <a:cs typeface="メイリオ"/>
                        </a:rPr>
                        <a:t>E-mail</a:t>
                      </a:r>
                      <a:endParaRPr lang="ja-JP" sz="1000" kern="100" dirty="0">
                        <a:solidFill>
                          <a:schemeClr val="tx1"/>
                        </a:solidFill>
                        <a:latin typeface="+mn-ea"/>
                        <a:ea typeface="+mn-ea"/>
                        <a:cs typeface="Times New Roman"/>
                      </a:endParaRPr>
                    </a:p>
                  </a:txBody>
                  <a:tcPr marL="50784" marR="50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a:lnSpc>
                          <a:spcPct val="100000"/>
                        </a:lnSpc>
                        <a:spcAft>
                          <a:spcPts val="0"/>
                        </a:spcAft>
                      </a:pPr>
                      <a:r>
                        <a:rPr lang="en-US" altLang="ja-JP" sz="700" kern="0" dirty="0" smtClean="0">
                          <a:solidFill>
                            <a:schemeClr val="tx1"/>
                          </a:solidFill>
                          <a:latin typeface="+mn-ea"/>
                          <a:ea typeface="+mn-ea"/>
                          <a:cs typeface="メイリオ"/>
                        </a:rPr>
                        <a:t>※</a:t>
                      </a:r>
                      <a:r>
                        <a:rPr lang="ja-JP" altLang="en-US" sz="700" kern="0" dirty="0" smtClean="0">
                          <a:solidFill>
                            <a:schemeClr val="tx1"/>
                          </a:solidFill>
                          <a:latin typeface="+mn-ea"/>
                          <a:ea typeface="+mn-ea"/>
                          <a:cs typeface="メイリオ"/>
                        </a:rPr>
                        <a:t>ＰＣ用メールアドレスをご記入ください</a:t>
                      </a:r>
                      <a:endParaRPr lang="en-US" altLang="ja-JP" sz="700" kern="0" dirty="0" smtClean="0">
                        <a:solidFill>
                          <a:schemeClr val="tx1"/>
                        </a:solidFill>
                        <a:latin typeface="+mn-ea"/>
                        <a:ea typeface="+mn-ea"/>
                        <a:cs typeface="メイリオ"/>
                      </a:endParaRPr>
                    </a:p>
                  </a:txBody>
                  <a:tcPr marL="50784" marR="50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r>
            </a:tbl>
          </a:graphicData>
        </a:graphic>
      </p:graphicFrame>
      <p:sp>
        <p:nvSpPr>
          <p:cNvPr id="7" name="テキスト ボックス 6"/>
          <p:cNvSpPr txBox="1"/>
          <p:nvPr/>
        </p:nvSpPr>
        <p:spPr>
          <a:xfrm>
            <a:off x="332656" y="-15551"/>
            <a:ext cx="5949280" cy="1677382"/>
          </a:xfrm>
          <a:prstGeom prst="rect">
            <a:avLst/>
          </a:prstGeom>
          <a:noFill/>
        </p:spPr>
        <p:txBody>
          <a:bodyPr wrap="square" rtlCol="0">
            <a:spAutoFit/>
          </a:bodyPr>
          <a:lstStyle/>
          <a:p>
            <a:pPr lvl="0" algn="ctr" fontAlgn="base">
              <a:spcBef>
                <a:spcPct val="0"/>
              </a:spcBef>
              <a:spcAft>
                <a:spcPct val="0"/>
              </a:spcAft>
            </a:pPr>
            <a:r>
              <a:rPr lang="ja-JP" altLang="ja-JP" sz="1200" dirty="0">
                <a:solidFill>
                  <a:srgbClr val="0070C0"/>
                </a:solidFill>
                <a:latin typeface="AR P明朝体U" pitchFamily="50" charset="-128"/>
                <a:ea typeface="AR P明朝体U" pitchFamily="50" charset="-128"/>
                <a:cs typeface="Times New Roman" pitchFamily="18" charset="0"/>
              </a:rPr>
              <a:t>高業績企業実現システム</a:t>
            </a:r>
            <a:r>
              <a:rPr lang="ja-JP" altLang="ja-JP" sz="2200" spc="-150" dirty="0">
                <a:solidFill>
                  <a:srgbClr val="FF0000"/>
                </a:solidFill>
                <a:latin typeface="AR P明朝体U" pitchFamily="50" charset="-128"/>
                <a:ea typeface="AR P明朝体U" pitchFamily="50" charset="-128"/>
                <a:cs typeface="Times New Roman" pitchFamily="18" charset="0"/>
              </a:rPr>
              <a:t>「社長の経営参謀」</a:t>
            </a:r>
            <a:r>
              <a:rPr lang="ja-JP" altLang="ja-JP" sz="1200" dirty="0">
                <a:solidFill>
                  <a:srgbClr val="0070C0"/>
                </a:solidFill>
                <a:latin typeface="AR P明朝体U" pitchFamily="50" charset="-128"/>
                <a:ea typeface="AR P明朝体U" pitchFamily="50" charset="-128"/>
                <a:cs typeface="Times New Roman" pitchFamily="18" charset="0"/>
              </a:rPr>
              <a:t>の御案内</a:t>
            </a:r>
            <a:endParaRPr lang="ja-JP" altLang="ja-JP" sz="2200" dirty="0">
              <a:solidFill>
                <a:srgbClr val="0070C0"/>
              </a:solidFill>
              <a:latin typeface="AR P明朝体U" pitchFamily="50" charset="-128"/>
              <a:ea typeface="AR P明朝体U" pitchFamily="50" charset="-128"/>
              <a:cs typeface="ＭＳ Ｐゴシック" pitchFamily="50" charset="-128"/>
            </a:endParaRPr>
          </a:p>
          <a:p>
            <a:pPr lvl="0" eaLnBrk="0" fontAlgn="base" hangingPunct="0">
              <a:lnSpc>
                <a:spcPct val="150000"/>
              </a:lnSpc>
              <a:spcBef>
                <a:spcPct val="0"/>
              </a:spcBef>
              <a:spcAft>
                <a:spcPct val="0"/>
              </a:spcAft>
            </a:pPr>
            <a:r>
              <a:rPr lang="ja-JP" altLang="ja-JP" b="1" spc="-150" dirty="0">
                <a:solidFill>
                  <a:srgbClr val="0070C0"/>
                </a:solidFill>
                <a:latin typeface="AR明朝体U" pitchFamily="49" charset="-128"/>
                <a:ea typeface="AR明朝体U" pitchFamily="49" charset="-128"/>
                <a:cs typeface="メイリオ" pitchFamily="50" charset="-128"/>
              </a:rPr>
              <a:t>本システムは、従来の財務会計ソフトではありません！</a:t>
            </a:r>
            <a:endParaRPr lang="ja-JP" altLang="ja-JP" sz="600" b="1" spc="-150" dirty="0">
              <a:solidFill>
                <a:srgbClr val="0070C0"/>
              </a:solidFill>
              <a:latin typeface="AR明朝体U" pitchFamily="49" charset="-128"/>
              <a:ea typeface="AR明朝体U" pitchFamily="49" charset="-128"/>
              <a:cs typeface="ＭＳ Ｐゴシック" pitchFamily="50" charset="-128"/>
            </a:endParaRPr>
          </a:p>
          <a:p>
            <a:pPr lvl="0" eaLnBrk="0" fontAlgn="base" hangingPunct="0">
              <a:lnSpc>
                <a:spcPct val="150000"/>
              </a:lnSpc>
              <a:spcBef>
                <a:spcPct val="0"/>
              </a:spcBef>
              <a:spcAft>
                <a:spcPct val="0"/>
              </a:spcAft>
            </a:pPr>
            <a:r>
              <a:rPr lang="ja-JP" altLang="ja-JP" b="1" spc="-150" dirty="0">
                <a:solidFill>
                  <a:srgbClr val="0070C0"/>
                </a:solidFill>
                <a:latin typeface="AR明朝体U" pitchFamily="49" charset="-128"/>
                <a:ea typeface="AR明朝体U" pitchFamily="49" charset="-128"/>
                <a:cs typeface="メイリオ" pitchFamily="50" charset="-128"/>
              </a:rPr>
              <a:t>本システムの目的は、経営データを徹底して活用し、経営の改善に積極的に取組み、高業績企業を</a:t>
            </a:r>
            <a:r>
              <a:rPr lang="ja-JP" altLang="ja-JP" b="1" spc="-150" dirty="0" smtClean="0">
                <a:solidFill>
                  <a:srgbClr val="0070C0"/>
                </a:solidFill>
                <a:latin typeface="AR明朝体U" pitchFamily="49" charset="-128"/>
                <a:ea typeface="AR明朝体U" pitchFamily="49" charset="-128"/>
                <a:cs typeface="メイリオ" pitchFamily="50" charset="-128"/>
              </a:rPr>
              <a:t>実現</a:t>
            </a:r>
            <a:r>
              <a:rPr lang="ja-JP" altLang="en-US" b="1" spc="-150" dirty="0" smtClean="0">
                <a:solidFill>
                  <a:srgbClr val="0070C0"/>
                </a:solidFill>
                <a:latin typeface="AR明朝体U" pitchFamily="49" charset="-128"/>
                <a:ea typeface="AR明朝体U" pitchFamily="49" charset="-128"/>
                <a:cs typeface="メイリオ" pitchFamily="50" charset="-128"/>
              </a:rPr>
              <a:t>する</a:t>
            </a:r>
            <a:r>
              <a:rPr lang="ja-JP" altLang="ja-JP" b="1" spc="-150" dirty="0" smtClean="0">
                <a:solidFill>
                  <a:srgbClr val="0070C0"/>
                </a:solidFill>
                <a:latin typeface="AR明朝体U" pitchFamily="49" charset="-128"/>
                <a:ea typeface="AR明朝体U" pitchFamily="49" charset="-128"/>
                <a:cs typeface="メイリオ" pitchFamily="50" charset="-128"/>
              </a:rPr>
              <a:t>こと</a:t>
            </a:r>
            <a:r>
              <a:rPr lang="ja-JP" altLang="ja-JP" b="1" spc="-150" dirty="0">
                <a:solidFill>
                  <a:srgbClr val="0070C0"/>
                </a:solidFill>
                <a:latin typeface="AR明朝体U" pitchFamily="49" charset="-128"/>
                <a:ea typeface="AR明朝体U" pitchFamily="49" charset="-128"/>
                <a:cs typeface="メイリオ" pitchFamily="50" charset="-128"/>
              </a:rPr>
              <a:t>です！</a:t>
            </a:r>
            <a:r>
              <a:rPr lang="ja-JP" altLang="ja-JP" b="1" spc="-150" dirty="0" smtClean="0">
                <a:solidFill>
                  <a:srgbClr val="0070C0"/>
                </a:solidFill>
                <a:latin typeface="AR明朝体U" pitchFamily="49" charset="-128"/>
                <a:ea typeface="AR明朝体U" pitchFamily="49" charset="-128"/>
                <a:cs typeface="メイリオ" pitchFamily="50" charset="-128"/>
              </a:rPr>
              <a:t>！</a:t>
            </a:r>
            <a:endParaRPr kumimoji="1" lang="ja-JP" altLang="en-US" spc="-150" dirty="0">
              <a:solidFill>
                <a:srgbClr val="0070C0"/>
              </a:solidFill>
              <a:latin typeface="AR P丸ゴシック体M" pitchFamily="50" charset="-128"/>
              <a:ea typeface="AR P丸ゴシック体M" pitchFamily="50" charset="-128"/>
            </a:endParaRPr>
          </a:p>
        </p:txBody>
      </p:sp>
      <p:sp>
        <p:nvSpPr>
          <p:cNvPr id="9" name="テキスト ボックス 8"/>
          <p:cNvSpPr txBox="1"/>
          <p:nvPr/>
        </p:nvSpPr>
        <p:spPr>
          <a:xfrm>
            <a:off x="332656" y="1545972"/>
            <a:ext cx="6120680" cy="3046988"/>
          </a:xfrm>
          <a:prstGeom prst="rect">
            <a:avLst/>
          </a:prstGeom>
          <a:noFill/>
        </p:spPr>
        <p:txBody>
          <a:bodyPr wrap="square" rtlCol="0">
            <a:spAutoFit/>
          </a:bodyPr>
          <a:lstStyle/>
          <a:p>
            <a:r>
              <a:rPr lang="ja-JP" altLang="en-US" sz="1200" spc="300" dirty="0" smtClean="0">
                <a:latin typeface="ＭＳ Ｐゴシック" pitchFamily="50" charset="-128"/>
                <a:ea typeface="ＭＳ Ｐゴシック" pitchFamily="50" charset="-128"/>
              </a:rPr>
              <a:t>　経営者の方々</a:t>
            </a:r>
            <a:r>
              <a:rPr lang="ja-JP" altLang="en-US" sz="1200" spc="300" dirty="0" smtClean="0">
                <a:latin typeface="ＭＳ Ｐゴシック" pitchFamily="50" charset="-128"/>
                <a:ea typeface="ＭＳ Ｐゴシック" pitchFamily="50" charset="-128"/>
              </a:rPr>
              <a:t>の中には、数字は苦手だ、自分は現場人間だから経理のことなど分からない。それでいいのです。ただ、いくつかの数字に関心をもって欲しいのです。野球でいえば打率、防御率など、経営でも、その良し悪し、勝ち負けは全て数字で表わされます。そして、その数字を変えるのは、全て現場にあるのです。だからこそ、経営を改善し高業績企業に変革できるのは経営の結果責任を負う経営者にかかっているのです。</a:t>
            </a:r>
          </a:p>
          <a:p>
            <a:r>
              <a:rPr lang="ja-JP" altLang="en-US" sz="1200" spc="300" dirty="0" smtClean="0">
                <a:latin typeface="ＭＳ Ｐゴシック" pitchFamily="50" charset="-128"/>
                <a:ea typeface="ＭＳ Ｐゴシック" pitchFamily="50" charset="-128"/>
              </a:rPr>
              <a:t>　その</a:t>
            </a:r>
            <a:r>
              <a:rPr lang="ja-JP" altLang="en-US" sz="1200" spc="300" dirty="0" smtClean="0">
                <a:latin typeface="ＭＳ Ｐゴシック" pitchFamily="50" charset="-128"/>
                <a:ea typeface="ＭＳ Ｐゴシック" pitchFamily="50" charset="-128"/>
              </a:rPr>
              <a:t>実現のためには、到達すべき目標を明確に定め、それを達成するためのプログラムを策定し、人材を育成し、計画の実現のプロセスを実現するための、強靭な企業体質を作ることです。後は「徹底する」こと、「徹底してやり切る」ことです。</a:t>
            </a:r>
          </a:p>
          <a:p>
            <a:r>
              <a:rPr lang="ja-JP" altLang="en-US" sz="1200" spc="300" dirty="0" smtClean="0">
                <a:latin typeface="ＭＳ Ｐゴシック" pitchFamily="50" charset="-128"/>
                <a:ea typeface="ＭＳ Ｐゴシック" pitchFamily="50" charset="-128"/>
              </a:rPr>
              <a:t>　しかし</a:t>
            </a:r>
            <a:r>
              <a:rPr lang="ja-JP" altLang="en-US" sz="1200" spc="300" dirty="0" smtClean="0">
                <a:latin typeface="ＭＳ Ｐゴシック" pitchFamily="50" charset="-128"/>
                <a:ea typeface="ＭＳ Ｐゴシック" pitchFamily="50" charset="-128"/>
              </a:rPr>
              <a:t>、実はそれが一番難しい。だから世界のトップアスリートでもコーチがいるのです。経営も同じ、外部からの指導、助言、支援が必要なのです。</a:t>
            </a:r>
          </a:p>
          <a:p>
            <a:r>
              <a:rPr lang="ja-JP" altLang="en-US" sz="1200" spc="300" dirty="0" smtClean="0">
                <a:latin typeface="ＭＳ Ｐゴシック" pitchFamily="50" charset="-128"/>
                <a:ea typeface="ＭＳ Ｐゴシック" pitchFamily="50" charset="-128"/>
              </a:rPr>
              <a:t>本システムはデータに基づく管理分析と、外部サポーターの継続的アドバイスを提供する、日本で初めての高業績企業実現システム「社長の経営参謀」なのです。</a:t>
            </a:r>
          </a:p>
        </p:txBody>
      </p:sp>
      <p:sp>
        <p:nvSpPr>
          <p:cNvPr id="10" name="テキスト ボックス 9"/>
          <p:cNvSpPr txBox="1"/>
          <p:nvPr/>
        </p:nvSpPr>
        <p:spPr>
          <a:xfrm>
            <a:off x="1124746" y="3287524"/>
            <a:ext cx="184731" cy="369332"/>
          </a:xfrm>
          <a:prstGeom prst="rect">
            <a:avLst/>
          </a:prstGeom>
          <a:noFill/>
        </p:spPr>
        <p:txBody>
          <a:bodyPr wrap="none" rtlCol="0">
            <a:spAutoFit/>
          </a:bodyPr>
          <a:lstStyle/>
          <a:p>
            <a:endParaRPr kumimoji="1" lang="ja-JP" altLang="en-US" dirty="0"/>
          </a:p>
        </p:txBody>
      </p:sp>
      <p:sp>
        <p:nvSpPr>
          <p:cNvPr id="11" name="テキスト ボックス 10"/>
          <p:cNvSpPr txBox="1"/>
          <p:nvPr/>
        </p:nvSpPr>
        <p:spPr>
          <a:xfrm>
            <a:off x="315416" y="5889104"/>
            <a:ext cx="6353944" cy="2144177"/>
          </a:xfrm>
          <a:prstGeom prst="rect">
            <a:avLst/>
          </a:prstGeom>
          <a:noFill/>
        </p:spPr>
        <p:txBody>
          <a:bodyPr wrap="square" rtlCol="0">
            <a:spAutoFit/>
          </a:bodyPr>
          <a:lstStyle/>
          <a:p>
            <a:pPr>
              <a:lnSpc>
                <a:spcPts val="1600"/>
              </a:lnSpc>
            </a:pPr>
            <a:r>
              <a:rPr lang="ja-JP" altLang="en-US" sz="1200" b="1" dirty="0" smtClean="0">
                <a:latin typeface="ＭＳ Ｐゴシック" pitchFamily="50" charset="-128"/>
                <a:ea typeface="ＭＳ Ｐゴシック" pitchFamily="50" charset="-128"/>
              </a:rPr>
              <a:t>■本システムの特徴</a:t>
            </a:r>
          </a:p>
          <a:p>
            <a:pPr>
              <a:lnSpc>
                <a:spcPts val="1600"/>
              </a:lnSpc>
            </a:pPr>
            <a:r>
              <a:rPr lang="ja-JP" altLang="en-US" sz="1200" dirty="0" smtClean="0">
                <a:latin typeface="ＭＳ Ｐゴシック" pitchFamily="50" charset="-128"/>
                <a:ea typeface="ＭＳ Ｐゴシック" pitchFamily="50" charset="-128"/>
              </a:rPr>
              <a:t>　①クラウド発展会計により、タイムリーな経営情報を作成、提供。</a:t>
            </a:r>
          </a:p>
          <a:p>
            <a:pPr>
              <a:lnSpc>
                <a:spcPts val="1600"/>
              </a:lnSpc>
            </a:pPr>
            <a:r>
              <a:rPr lang="ja-JP" altLang="en-US" sz="1200" dirty="0" smtClean="0">
                <a:latin typeface="ＭＳ Ｐゴシック" pitchFamily="50" charset="-128"/>
                <a:ea typeface="ＭＳ Ｐゴシック" pitchFamily="50" charset="-128"/>
              </a:rPr>
              <a:t>　②自らが、自社の問題点を発見し、発展計画を策定し、実行し業績の管理が可能。</a:t>
            </a:r>
          </a:p>
          <a:p>
            <a:pPr>
              <a:lnSpc>
                <a:spcPts val="1600"/>
              </a:lnSpc>
            </a:pPr>
            <a:r>
              <a:rPr lang="ja-JP" altLang="en-US" sz="1200" dirty="0" smtClean="0">
                <a:latin typeface="ＭＳ Ｐゴシック" pitchFamily="50" charset="-128"/>
                <a:ea typeface="ＭＳ Ｐゴシック" pitchFamily="50" charset="-128"/>
              </a:rPr>
              <a:t>　③経営に必要な、内外の経営情報、管理者研修、経営データベースを提供。</a:t>
            </a:r>
          </a:p>
          <a:p>
            <a:pPr>
              <a:lnSpc>
                <a:spcPts val="1600"/>
              </a:lnSpc>
            </a:pPr>
            <a:r>
              <a:rPr lang="ja-JP" altLang="en-US" sz="1200" dirty="0" smtClean="0">
                <a:latin typeface="ＭＳ Ｐゴシック" pitchFamily="50" charset="-128"/>
                <a:ea typeface="ＭＳ Ｐゴシック" pitchFamily="50" charset="-128"/>
              </a:rPr>
              <a:t>　④セカンドオピニオンとして専門家相談を活用して経営課題を解決。</a:t>
            </a:r>
            <a:r>
              <a:rPr lang="en-US" altLang="ja-JP" sz="1200" dirty="0" smtClean="0">
                <a:latin typeface="ＭＳ Ｐゴシック" pitchFamily="50" charset="-128"/>
                <a:ea typeface="ＭＳ Ｐゴシック" pitchFamily="50" charset="-128"/>
              </a:rPr>
              <a:t/>
            </a:r>
            <a:br>
              <a:rPr lang="en-US" altLang="ja-JP" sz="1200" dirty="0" smtClean="0">
                <a:latin typeface="ＭＳ Ｐゴシック" pitchFamily="50" charset="-128"/>
                <a:ea typeface="ＭＳ Ｐゴシック" pitchFamily="50" charset="-128"/>
              </a:rPr>
            </a:br>
            <a:r>
              <a:rPr lang="ja-JP" altLang="en-US" sz="1200" dirty="0" smtClean="0">
                <a:latin typeface="ＭＳ Ｐゴシック" pitchFamily="50" charset="-128"/>
                <a:ea typeface="ＭＳ Ｐゴシック" pitchFamily="50" charset="-128"/>
              </a:rPr>
              <a:t>　⑤本システムの有効活用の指導と相談と経営セミナーへの無料参加。</a:t>
            </a:r>
            <a:r>
              <a:rPr lang="en-US" altLang="ja-JP" sz="1200" dirty="0" smtClean="0">
                <a:latin typeface="ＭＳ Ｐゴシック" pitchFamily="50" charset="-128"/>
                <a:ea typeface="ＭＳ Ｐゴシック" pitchFamily="50" charset="-128"/>
              </a:rPr>
              <a:t/>
            </a:r>
            <a:br>
              <a:rPr lang="en-US" altLang="ja-JP" sz="1200" dirty="0" smtClean="0">
                <a:latin typeface="ＭＳ Ｐゴシック" pitchFamily="50" charset="-128"/>
                <a:ea typeface="ＭＳ Ｐゴシック" pitchFamily="50" charset="-128"/>
              </a:rPr>
            </a:br>
            <a:r>
              <a:rPr lang="en-US" altLang="ja-JP" sz="1200" dirty="0" smtClean="0">
                <a:latin typeface="ＭＳ Ｐゴシック" pitchFamily="50" charset="-128"/>
                <a:ea typeface="ＭＳ Ｐゴシック" pitchFamily="50" charset="-128"/>
              </a:rPr>
              <a:t/>
            </a:r>
            <a:br>
              <a:rPr lang="en-US" altLang="ja-JP" sz="1200" dirty="0" smtClean="0">
                <a:latin typeface="ＭＳ Ｐゴシック" pitchFamily="50" charset="-128"/>
                <a:ea typeface="ＭＳ Ｐゴシック" pitchFamily="50" charset="-128"/>
              </a:rPr>
            </a:br>
            <a:r>
              <a:rPr lang="ja-JP" altLang="en-US" sz="1200" b="1" dirty="0" smtClean="0">
                <a:latin typeface="ＭＳ Ｐゴシック" pitchFamily="50" charset="-128"/>
                <a:ea typeface="ＭＳ Ｐゴシック" pitchFamily="50" charset="-128"/>
              </a:rPr>
              <a:t>■本システムの利用料金</a:t>
            </a:r>
          </a:p>
          <a:p>
            <a:pPr>
              <a:lnSpc>
                <a:spcPts val="1600"/>
              </a:lnSpc>
            </a:pPr>
            <a:r>
              <a:rPr lang="en-US" altLang="ja-JP" sz="1200" dirty="0" smtClean="0">
                <a:latin typeface="ＭＳ Ｐゴシック" pitchFamily="50" charset="-128"/>
                <a:ea typeface="ＭＳ Ｐゴシック" pitchFamily="50" charset="-128"/>
              </a:rPr>
              <a:t>	</a:t>
            </a:r>
            <a:r>
              <a:rPr lang="ja-JP" altLang="en-US" sz="1200" dirty="0" smtClean="0">
                <a:latin typeface="ＭＳ Ｐゴシック" pitchFamily="50" charset="-128"/>
                <a:ea typeface="ＭＳ Ｐゴシック" pitchFamily="50" charset="-128"/>
              </a:rPr>
              <a:t>利用の初期費用		３０万円</a:t>
            </a:r>
            <a:r>
              <a:rPr lang="en-US" altLang="ja-JP" sz="1200" dirty="0" smtClean="0">
                <a:latin typeface="ＭＳ Ｐゴシック" pitchFamily="50" charset="-128"/>
                <a:ea typeface="ＭＳ Ｐゴシック" pitchFamily="50" charset="-128"/>
              </a:rPr>
              <a:t>(</a:t>
            </a:r>
            <a:r>
              <a:rPr lang="ja-JP" altLang="en-US" sz="1200" dirty="0" smtClean="0">
                <a:latin typeface="ＭＳ Ｐゴシック" pitchFamily="50" charset="-128"/>
                <a:ea typeface="ＭＳ Ｐゴシック" pitchFamily="50" charset="-128"/>
              </a:rPr>
              <a:t>税別</a:t>
            </a:r>
            <a:r>
              <a:rPr lang="en-US" altLang="ja-JP" sz="1200" dirty="0" smtClean="0">
                <a:latin typeface="ＭＳ Ｐゴシック" pitchFamily="50" charset="-128"/>
                <a:ea typeface="ＭＳ Ｐゴシック" pitchFamily="50" charset="-128"/>
              </a:rPr>
              <a:t>)</a:t>
            </a:r>
          </a:p>
          <a:p>
            <a:pPr>
              <a:lnSpc>
                <a:spcPts val="1600"/>
              </a:lnSpc>
            </a:pPr>
            <a:r>
              <a:rPr lang="en-US" altLang="ja-JP" sz="1200" dirty="0" smtClean="0">
                <a:latin typeface="ＭＳ Ｐゴシック" pitchFamily="50" charset="-128"/>
                <a:ea typeface="ＭＳ Ｐゴシック" pitchFamily="50" charset="-128"/>
              </a:rPr>
              <a:t>	</a:t>
            </a:r>
            <a:r>
              <a:rPr lang="ja-JP" altLang="en-US" sz="1200" dirty="0" smtClean="0">
                <a:latin typeface="ＭＳ Ｐゴシック" pitchFamily="50" charset="-128"/>
                <a:ea typeface="ＭＳ Ｐゴシック" pitchFamily="50" charset="-128"/>
              </a:rPr>
              <a:t>月額利用料（１ＩＤ、保守含む）	月額５千円</a:t>
            </a:r>
            <a:r>
              <a:rPr lang="en-US" altLang="ja-JP" sz="1200" dirty="0" smtClean="0">
                <a:latin typeface="ＭＳ Ｐゴシック" pitchFamily="50" charset="-128"/>
                <a:ea typeface="ＭＳ Ｐゴシック" pitchFamily="50" charset="-128"/>
              </a:rPr>
              <a:t>(</a:t>
            </a:r>
            <a:r>
              <a:rPr lang="ja-JP" altLang="en-US" sz="1200" dirty="0" smtClean="0">
                <a:latin typeface="ＭＳ Ｐゴシック" pitchFamily="50" charset="-128"/>
                <a:ea typeface="ＭＳ Ｐゴシック" pitchFamily="50" charset="-128"/>
              </a:rPr>
              <a:t>税別</a:t>
            </a:r>
            <a:r>
              <a:rPr lang="en-US" altLang="ja-JP" sz="1200" dirty="0" smtClean="0">
                <a:latin typeface="ＭＳ Ｐゴシック" pitchFamily="50" charset="-128"/>
                <a:ea typeface="ＭＳ Ｐゴシック" pitchFamily="50" charset="-128"/>
              </a:rPr>
              <a:t>)</a:t>
            </a:r>
            <a:endParaRPr lang="en-US" altLang="ja-JP" sz="1200" dirty="0">
              <a:latin typeface="ＭＳ Ｐゴシック" pitchFamily="50" charset="-128"/>
              <a:ea typeface="ＭＳ Ｐゴシック" pitchFamily="50" charset="-128"/>
            </a:endParaRPr>
          </a:p>
        </p:txBody>
      </p:sp>
      <p:sp>
        <p:nvSpPr>
          <p:cNvPr id="12" name="テキスト ボックス 11"/>
          <p:cNvSpPr txBox="1"/>
          <p:nvPr/>
        </p:nvSpPr>
        <p:spPr>
          <a:xfrm>
            <a:off x="-27384" y="9489504"/>
            <a:ext cx="6885384" cy="338554"/>
          </a:xfrm>
          <a:prstGeom prst="rect">
            <a:avLst/>
          </a:prstGeom>
          <a:noFill/>
        </p:spPr>
        <p:txBody>
          <a:bodyPr wrap="square" rtlCol="0">
            <a:spAutoFit/>
          </a:bodyPr>
          <a:lstStyle/>
          <a:p>
            <a:r>
              <a:rPr kumimoji="1" lang="ja-JP" altLang="en-US" sz="1600" dirty="0" smtClean="0"/>
              <a:t>（株）ザ会計事務所／佐藤税理士法人　</a:t>
            </a:r>
            <a:r>
              <a:rPr kumimoji="1" lang="ja-JP" altLang="en-US" sz="900" dirty="0" smtClean="0"/>
              <a:t>岩手県盛岡市本宮二丁目５－１　ＴＥＬ</a:t>
            </a:r>
            <a:r>
              <a:rPr kumimoji="1" lang="en-US" altLang="ja-JP" sz="900" dirty="0" smtClean="0"/>
              <a:t>019-635-3911</a:t>
            </a:r>
            <a:endParaRPr kumimoji="1" lang="ja-JP" altLang="en-US" sz="900"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TotalTime>
  <Words>156</Words>
  <Application>Microsoft Office PowerPoint</Application>
  <PresentationFormat>A4 210 x 297 mm</PresentationFormat>
  <Paragraphs>34</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スライド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anaguchi</dc:creator>
  <cp:lastModifiedBy>anaguchi</cp:lastModifiedBy>
  <cp:revision>14</cp:revision>
  <dcterms:created xsi:type="dcterms:W3CDTF">2013-06-12T07:46:34Z</dcterms:created>
  <dcterms:modified xsi:type="dcterms:W3CDTF">2013-06-12T23:54:56Z</dcterms:modified>
</cp:coreProperties>
</file>